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4"/>
  </p:notesMasterIdLst>
  <p:sldIdLst>
    <p:sldId id="256" r:id="rId2"/>
    <p:sldId id="373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4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229600" cy="2667000"/>
          </a:xfrm>
        </p:spPr>
        <p:txBody>
          <a:bodyPr>
            <a:normAutofit/>
          </a:bodyPr>
          <a:lstStyle/>
          <a:p>
            <a:pPr indent="457200"/>
            <a:r>
              <a:rPr sz="4500" b="1" u="sng" smtClean="0">
                <a:solidFill>
                  <a:srgbClr val="FF0000"/>
                </a:solidFill>
              </a:rPr>
              <a:t>WELCOME</a:t>
            </a:r>
            <a:r>
              <a:rPr sz="3200">
                <a:solidFill>
                  <a:srgbClr val="FF0000"/>
                </a:solidFill>
              </a:rPr>
              <a:t/>
            </a:r>
            <a:br>
              <a:rPr sz="3200">
                <a:solidFill>
                  <a:srgbClr val="FF0000"/>
                </a:solidFill>
              </a:rPr>
            </a:br>
            <a:r>
              <a:rPr sz="3200">
                <a:solidFill>
                  <a:srgbClr val="FF0000"/>
                </a:solidFill>
              </a:rPr>
              <a:t/>
            </a:r>
            <a:br>
              <a:rPr sz="3200">
                <a:solidFill>
                  <a:srgbClr val="FF0000"/>
                </a:solidFill>
              </a:rPr>
            </a:br>
            <a:r>
              <a:rPr sz="3000" b="1" smtClean="0">
                <a:solidFill>
                  <a:srgbClr val="002060"/>
                </a:solidFill>
              </a:rPr>
              <a:t>Class: B.Com – Part-2 </a:t>
            </a:r>
            <a:br>
              <a:rPr sz="3000" b="1" smtClean="0">
                <a:solidFill>
                  <a:srgbClr val="002060"/>
                </a:solidFill>
              </a:rPr>
            </a:br>
            <a:r>
              <a:rPr sz="3000" b="1" smtClean="0">
                <a:solidFill>
                  <a:srgbClr val="002060"/>
                </a:solidFill>
              </a:rPr>
              <a:t>Subject: Business Regulatory Framework</a:t>
            </a:r>
            <a:r>
              <a:rPr sz="2800" smtClean="0">
                <a:solidFill>
                  <a:srgbClr val="002060"/>
                </a:solidFill>
              </a:rPr>
              <a:t/>
            </a:r>
            <a:br>
              <a:rPr sz="2800" smtClean="0">
                <a:solidFill>
                  <a:srgbClr val="002060"/>
                </a:solidFill>
              </a:rPr>
            </a:br>
            <a:r>
              <a:rPr sz="2700" b="1" smtClean="0">
                <a:solidFill>
                  <a:srgbClr val="FF0000"/>
                </a:solidFill>
              </a:rPr>
              <a:t>TOPIC: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</a:rPr>
              <a:t>Negotiable Instrument Act, 1881 - Part -A</a:t>
            </a:r>
            <a:endParaRPr sz="2700" b="1">
              <a:solidFill>
                <a:srgbClr val="FF000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934200" cy="3200400"/>
          </a:xfrm>
        </p:spPr>
        <p:txBody>
          <a:bodyPr>
            <a:normAutofit lnSpcReduction="100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26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Marwari College, </a:t>
            </a:r>
            <a:r>
              <a:rPr lang="en-US" sz="2600" b="1" dirty="0" err="1">
                <a:solidFill>
                  <a:schemeClr val="tx1"/>
                </a:solidFill>
              </a:rPr>
              <a:t>Darbhanga</a:t>
            </a:r>
            <a:r>
              <a:rPr lang="en-US" sz="26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Mobile No. and </a:t>
            </a:r>
            <a:r>
              <a:rPr lang="en-US" sz="2600" b="1" dirty="0" err="1" smtClean="0">
                <a:solidFill>
                  <a:schemeClr val="tx1"/>
                </a:solidFill>
              </a:rPr>
              <a:t>Whatsup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object 2"/>
          <p:cNvSpPr txBox="1"/>
          <p:nvPr/>
        </p:nvSpPr>
        <p:spPr>
          <a:xfrm>
            <a:off x="381000" y="228600"/>
            <a:ext cx="8229600" cy="5922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latin typeface="+mj-lt"/>
              </a:rPr>
              <a:t>4</a:t>
            </a:r>
            <a:r>
              <a:rPr lang="en-US" sz="2400" b="1" dirty="0" smtClean="0">
                <a:latin typeface="+mj-lt"/>
              </a:rPr>
              <a:t>.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It must be signed by the maker:</a:t>
            </a:r>
          </a:p>
          <a:p>
            <a:pPr algn="just"/>
            <a:r>
              <a:rPr lang="en-US" sz="2400" dirty="0" smtClean="0">
                <a:latin typeface="+mj-lt"/>
              </a:rPr>
              <a:t>• It is imperative that the promissory note should be duly authenticated </a:t>
            </a:r>
            <a:r>
              <a:rPr lang="en-US" sz="2400" dirty="0" smtClean="0">
                <a:latin typeface="+mj-lt"/>
              </a:rPr>
              <a:t>by the signature</a:t>
            </a:r>
            <a:r>
              <a:rPr lang="en-US" sz="2400" dirty="0" smtClean="0">
                <a:latin typeface="+mj-lt"/>
              </a:rPr>
              <a:t>‘ of the maker</a:t>
            </a:r>
          </a:p>
          <a:p>
            <a:pPr algn="just"/>
            <a:r>
              <a:rPr lang="en-US" sz="2400" dirty="0" smtClean="0">
                <a:latin typeface="+mj-lt"/>
              </a:rPr>
              <a:t>• </a:t>
            </a:r>
            <a:r>
              <a:rPr lang="en-US" sz="2400" dirty="0" smtClean="0">
                <a:latin typeface="+mj-lt"/>
              </a:rPr>
              <a:t>Signature</a:t>
            </a:r>
            <a:r>
              <a:rPr lang="en-US" sz="2400" dirty="0" smtClean="0">
                <a:latin typeface="+mj-lt"/>
              </a:rPr>
              <a:t>‘ means the writing or otherwise affixing a person‘s name or a </a:t>
            </a:r>
            <a:r>
              <a:rPr lang="en-US" sz="2400" dirty="0" smtClean="0">
                <a:latin typeface="+mj-lt"/>
              </a:rPr>
              <a:t>mark to </a:t>
            </a:r>
            <a:r>
              <a:rPr lang="en-US" sz="2400" dirty="0" smtClean="0">
                <a:latin typeface="+mj-lt"/>
              </a:rPr>
              <a:t>represent his name, by himself or by his authority with the intention </a:t>
            </a:r>
            <a:r>
              <a:rPr lang="en-US" sz="2400" dirty="0" smtClean="0">
                <a:latin typeface="+mj-lt"/>
              </a:rPr>
              <a:t>of authenticating </a:t>
            </a:r>
            <a:r>
              <a:rPr lang="en-US" sz="2400" dirty="0" smtClean="0">
                <a:latin typeface="+mj-lt"/>
              </a:rPr>
              <a:t>a document</a:t>
            </a:r>
          </a:p>
          <a:p>
            <a:pPr algn="just"/>
            <a:r>
              <a:rPr lang="en-US" sz="2400" b="1" dirty="0" smtClean="0">
                <a:latin typeface="+mj-lt"/>
              </a:rPr>
              <a:t>5. The maker must be a certain person:</a:t>
            </a:r>
          </a:p>
          <a:p>
            <a:pPr algn="just"/>
            <a:r>
              <a:rPr lang="en-US" sz="2400" dirty="0" smtClean="0">
                <a:latin typeface="+mj-lt"/>
              </a:rPr>
              <a:t>• The instrument must itself indicate with certainty who is the person or are </a:t>
            </a:r>
            <a:r>
              <a:rPr lang="en-US" sz="2400" dirty="0" smtClean="0">
                <a:latin typeface="+mj-lt"/>
              </a:rPr>
              <a:t>the persons </a:t>
            </a:r>
            <a:r>
              <a:rPr lang="en-US" sz="2400" dirty="0" smtClean="0">
                <a:latin typeface="+mj-lt"/>
              </a:rPr>
              <a:t>engaging himself or themselves to pay</a:t>
            </a:r>
          </a:p>
          <a:p>
            <a:pPr algn="just"/>
            <a:r>
              <a:rPr lang="en-US" sz="2400" dirty="0" smtClean="0">
                <a:latin typeface="+mj-lt"/>
              </a:rPr>
              <a:t>• Alternative </a:t>
            </a:r>
            <a:r>
              <a:rPr lang="en-US" sz="2400" dirty="0" err="1" smtClean="0">
                <a:latin typeface="+mj-lt"/>
              </a:rPr>
              <a:t>promisors</a:t>
            </a:r>
            <a:r>
              <a:rPr lang="en-US" sz="2400" dirty="0" smtClean="0">
                <a:latin typeface="+mj-lt"/>
              </a:rPr>
              <a:t> are not permitted in law because of the general rule </a:t>
            </a:r>
            <a:r>
              <a:rPr lang="en-US" sz="2400" dirty="0" smtClean="0">
                <a:latin typeface="+mj-lt"/>
              </a:rPr>
              <a:t>that―where </a:t>
            </a:r>
            <a:r>
              <a:rPr lang="en-US" sz="2400" dirty="0" smtClean="0">
                <a:latin typeface="+mj-lt"/>
              </a:rPr>
              <a:t>liability lies no ambiguity must </a:t>
            </a:r>
            <a:r>
              <a:rPr lang="en-US" sz="2400" dirty="0" smtClean="0">
                <a:latin typeface="+mj-lt"/>
              </a:rPr>
              <a:t>lie</a:t>
            </a:r>
          </a:p>
          <a:p>
            <a:pPr algn="just"/>
            <a:r>
              <a:rPr lang="en-US" sz="2400" b="1" dirty="0" smtClean="0">
                <a:latin typeface="+mj-lt"/>
              </a:rPr>
              <a:t>6. The payee must be </a:t>
            </a:r>
            <a:r>
              <a:rPr lang="en-US" sz="2400" b="1" dirty="0" smtClean="0">
                <a:latin typeface="+mj-lt"/>
              </a:rPr>
              <a:t>certain: </a:t>
            </a:r>
            <a:r>
              <a:rPr lang="en-US" sz="2400" dirty="0" smtClean="0">
                <a:latin typeface="+mj-lt"/>
              </a:rPr>
              <a:t>Like </a:t>
            </a:r>
            <a:r>
              <a:rPr lang="en-US" sz="2400" dirty="0" smtClean="0">
                <a:latin typeface="+mj-lt"/>
              </a:rPr>
              <a:t>the maker the payee of a pro-note must also be certain on the face of </a:t>
            </a:r>
            <a:r>
              <a:rPr lang="en-US" sz="2400" dirty="0" smtClean="0">
                <a:latin typeface="+mj-lt"/>
              </a:rPr>
              <a:t>the instrument</a:t>
            </a:r>
            <a:r>
              <a:rPr lang="en-US" sz="2400" dirty="0" smtClean="0">
                <a:latin typeface="+mj-lt"/>
              </a:rPr>
              <a:t>. A note in </a:t>
            </a:r>
            <a:r>
              <a:rPr lang="en-US" sz="2400" dirty="0" err="1" smtClean="0">
                <a:latin typeface="+mj-lt"/>
              </a:rPr>
              <a:t>favour</a:t>
            </a:r>
            <a:r>
              <a:rPr lang="en-US" sz="2400" dirty="0" smtClean="0">
                <a:latin typeface="+mj-lt"/>
              </a:rPr>
              <a:t> of fictitious person is illegal and void. A </a:t>
            </a:r>
            <a:r>
              <a:rPr lang="en-US" sz="2400" dirty="0" err="1" smtClean="0">
                <a:latin typeface="+mj-lt"/>
              </a:rPr>
              <a:t>pronote</a:t>
            </a:r>
            <a:r>
              <a:rPr lang="en-US" sz="2400" dirty="0" smtClean="0">
                <a:latin typeface="+mj-lt"/>
              </a:rPr>
              <a:t> made </a:t>
            </a:r>
            <a:r>
              <a:rPr lang="en-US" sz="2400" dirty="0" smtClean="0">
                <a:latin typeface="+mj-lt"/>
              </a:rPr>
              <a:t>payable to the maker himself is a nullity, the reason being the </a:t>
            </a:r>
            <a:r>
              <a:rPr lang="en-US" sz="2400" dirty="0" smtClean="0">
                <a:latin typeface="+mj-lt"/>
              </a:rPr>
              <a:t>same person </a:t>
            </a:r>
            <a:r>
              <a:rPr lang="en-US" sz="2400" dirty="0" smtClean="0">
                <a:latin typeface="+mj-lt"/>
              </a:rPr>
              <a:t>is both the </a:t>
            </a:r>
            <a:r>
              <a:rPr lang="en-US" sz="2400" dirty="0" err="1" smtClean="0">
                <a:latin typeface="+mj-lt"/>
              </a:rPr>
              <a:t>promisor</a:t>
            </a:r>
            <a:r>
              <a:rPr lang="en-US" sz="2400" dirty="0" smtClean="0">
                <a:latin typeface="+mj-lt"/>
              </a:rPr>
              <a:t> and the </a:t>
            </a:r>
            <a:r>
              <a:rPr lang="en-US" sz="2400" dirty="0" err="1" smtClean="0">
                <a:latin typeface="+mj-lt"/>
              </a:rPr>
              <a:t>promisee</a:t>
            </a:r>
            <a:endParaRPr lang="en-US" sz="2300" b="1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object 2"/>
          <p:cNvSpPr txBox="1"/>
          <p:nvPr/>
        </p:nvSpPr>
        <p:spPr>
          <a:xfrm>
            <a:off x="381000" y="228600"/>
            <a:ext cx="82296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latin typeface="+mj-lt"/>
              </a:rPr>
              <a:t>7</a:t>
            </a:r>
            <a:r>
              <a:rPr lang="en-US" sz="2400" b="1" dirty="0" smtClean="0">
                <a:latin typeface="+mj-lt"/>
              </a:rPr>
              <a:t>. The sum payable must be </a:t>
            </a:r>
            <a:r>
              <a:rPr lang="en-US" sz="2400" b="1" dirty="0" smtClean="0">
                <a:latin typeface="+mj-lt"/>
              </a:rPr>
              <a:t>certain: </a:t>
            </a:r>
            <a:r>
              <a:rPr lang="en-US" sz="2400" dirty="0" smtClean="0">
                <a:latin typeface="+mj-lt"/>
              </a:rPr>
              <a:t>For </a:t>
            </a:r>
            <a:r>
              <a:rPr lang="en-US" sz="2400" dirty="0" smtClean="0">
                <a:latin typeface="+mj-lt"/>
              </a:rPr>
              <a:t>a valid </a:t>
            </a:r>
            <a:r>
              <a:rPr lang="en-US" sz="2400" dirty="0" err="1" smtClean="0">
                <a:latin typeface="+mj-lt"/>
              </a:rPr>
              <a:t>pronote</a:t>
            </a:r>
            <a:r>
              <a:rPr lang="en-US" sz="2400" dirty="0" smtClean="0">
                <a:latin typeface="+mj-lt"/>
              </a:rPr>
              <a:t> it is also essential that the sum of money promised to </a:t>
            </a:r>
            <a:r>
              <a:rPr lang="en-US" sz="2400" dirty="0" smtClean="0">
                <a:latin typeface="+mj-lt"/>
              </a:rPr>
              <a:t>be payable </a:t>
            </a:r>
            <a:r>
              <a:rPr lang="en-US" sz="2400" dirty="0" smtClean="0">
                <a:latin typeface="+mj-lt"/>
              </a:rPr>
              <a:t>must be certain and </a:t>
            </a:r>
            <a:r>
              <a:rPr lang="en-US" sz="2400" dirty="0" smtClean="0">
                <a:latin typeface="+mj-lt"/>
              </a:rPr>
              <a:t>definite The </a:t>
            </a:r>
            <a:r>
              <a:rPr lang="en-US" sz="2400" dirty="0" smtClean="0">
                <a:latin typeface="+mj-lt"/>
              </a:rPr>
              <a:t>amount payable must not be capable of contingent additions </a:t>
            </a:r>
            <a:r>
              <a:rPr lang="en-US" sz="2400" dirty="0" smtClean="0">
                <a:latin typeface="+mj-lt"/>
              </a:rPr>
              <a:t>or Subtractions</a:t>
            </a:r>
          </a:p>
          <a:p>
            <a:pPr algn="just"/>
            <a:r>
              <a:rPr lang="en-US" sz="2400" b="1" dirty="0" smtClean="0">
                <a:latin typeface="+mj-lt"/>
              </a:rPr>
              <a:t>8. The </a:t>
            </a:r>
            <a:r>
              <a:rPr lang="en-US" sz="2400" b="1" dirty="0" smtClean="0">
                <a:latin typeface="+mj-lt"/>
              </a:rPr>
              <a:t>amount payable must be in legal tender money of </a:t>
            </a:r>
            <a:r>
              <a:rPr lang="en-US" sz="2400" b="1" dirty="0" smtClean="0">
                <a:latin typeface="+mj-lt"/>
              </a:rPr>
              <a:t>India: </a:t>
            </a:r>
            <a:r>
              <a:rPr lang="en-US" sz="2400" dirty="0" smtClean="0">
                <a:latin typeface="+mj-lt"/>
              </a:rPr>
              <a:t>A </a:t>
            </a:r>
            <a:r>
              <a:rPr lang="en-US" sz="2400" dirty="0" smtClean="0">
                <a:latin typeface="+mj-lt"/>
              </a:rPr>
              <a:t>document containing a promise to pay a certain amount of foreign money </a:t>
            </a:r>
            <a:r>
              <a:rPr lang="en-US" sz="2400" dirty="0" smtClean="0">
                <a:latin typeface="+mj-lt"/>
              </a:rPr>
              <a:t>or to </a:t>
            </a:r>
            <a:r>
              <a:rPr lang="en-US" sz="2400" dirty="0" smtClean="0">
                <a:latin typeface="+mj-lt"/>
              </a:rPr>
              <a:t>deliver a certain quantity of goods is not a </a:t>
            </a:r>
            <a:r>
              <a:rPr lang="en-US" sz="2400" dirty="0" err="1" smtClean="0">
                <a:latin typeface="+mj-lt"/>
              </a:rPr>
              <a:t>pronote</a:t>
            </a:r>
            <a:endParaRPr lang="en-US" sz="2300" b="1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object 2"/>
          <p:cNvSpPr txBox="1"/>
          <p:nvPr/>
        </p:nvSpPr>
        <p:spPr>
          <a:xfrm>
            <a:off x="533400" y="381000"/>
            <a:ext cx="8229600" cy="5762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Negotiable Instrument Act, 1881:</a:t>
            </a:r>
            <a:endParaRPr lang="en-US" sz="2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Introduction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commercial transaction, it is always not possible for a business man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carry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huge amount of cash. Businessman, therefore adopt a new method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exchanging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documents- Bills of Exchange,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Cheques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etc, in place of money.</a:t>
            </a:r>
          </a:p>
          <a:p>
            <a:pPr algn="just">
              <a:lnSpc>
                <a:spcPct val="40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These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documents which are used as a substitution for money are known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as negotiable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instrument. The Law relating to negotiable instrument 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contained 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Negotiable Instrument Act, 1881.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word negotiable means „transferable by delivery‟ &amp; Instrument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means any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written document by which a right is creates in favor of some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person.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object 2"/>
          <p:cNvSpPr txBox="1"/>
          <p:nvPr/>
        </p:nvSpPr>
        <p:spPr>
          <a:xfrm>
            <a:off x="533400" y="381000"/>
            <a:ext cx="82296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dirty="0" smtClean="0">
                <a:latin typeface="+mj-lt"/>
              </a:rPr>
              <a:t>Thus, A </a:t>
            </a:r>
            <a:r>
              <a:rPr lang="en-US" sz="2400" dirty="0" smtClean="0">
                <a:latin typeface="+mj-lt"/>
              </a:rPr>
              <a:t>negotiable instrument is a document </a:t>
            </a:r>
            <a:r>
              <a:rPr lang="en-US" sz="2400" dirty="0" smtClean="0">
                <a:latin typeface="+mj-lt"/>
              </a:rPr>
              <a:t>guaranteeing </a:t>
            </a:r>
            <a:r>
              <a:rPr lang="en-US" sz="2400" dirty="0" smtClean="0">
                <a:latin typeface="+mj-lt"/>
              </a:rPr>
              <a:t>the payment of </a:t>
            </a:r>
            <a:r>
              <a:rPr lang="en-US" sz="2400" dirty="0" smtClean="0">
                <a:latin typeface="+mj-lt"/>
              </a:rPr>
              <a:t>a specific </a:t>
            </a:r>
            <a:r>
              <a:rPr lang="en-US" sz="2400" dirty="0" smtClean="0">
                <a:latin typeface="+mj-lt"/>
              </a:rPr>
              <a:t>amount of money, either on demand, or at a set time, with the </a:t>
            </a:r>
            <a:r>
              <a:rPr lang="en-US" sz="2400" dirty="0" smtClean="0">
                <a:latin typeface="+mj-lt"/>
              </a:rPr>
              <a:t>payer named </a:t>
            </a:r>
            <a:r>
              <a:rPr lang="en-US" sz="2400" dirty="0" smtClean="0">
                <a:latin typeface="+mj-lt"/>
              </a:rPr>
              <a:t>on the </a:t>
            </a:r>
            <a:r>
              <a:rPr lang="en-US" sz="2400" dirty="0" smtClean="0">
                <a:latin typeface="+mj-lt"/>
              </a:rPr>
              <a:t>document. The </a:t>
            </a:r>
            <a:r>
              <a:rPr lang="en-US" sz="2400" dirty="0" smtClean="0">
                <a:latin typeface="+mj-lt"/>
              </a:rPr>
              <a:t>term Negotiable instrument literally means </a:t>
            </a:r>
            <a:r>
              <a:rPr lang="en-US" sz="2400" dirty="0" smtClean="0">
                <a:latin typeface="+mj-lt"/>
              </a:rPr>
              <a:t>a </a:t>
            </a:r>
            <a:r>
              <a:rPr lang="en-US" sz="2400" dirty="0" smtClean="0">
                <a:latin typeface="+mj-lt"/>
              </a:rPr>
              <a:t>written </a:t>
            </a:r>
            <a:r>
              <a:rPr lang="en-US" sz="2400" dirty="0" smtClean="0">
                <a:latin typeface="+mj-lt"/>
              </a:rPr>
              <a:t>document transferable </a:t>
            </a:r>
            <a:r>
              <a:rPr lang="en-US" sz="2400" dirty="0" smtClean="0">
                <a:latin typeface="+mj-lt"/>
              </a:rPr>
              <a:t>by </a:t>
            </a:r>
            <a:r>
              <a:rPr lang="en-US" sz="2400" dirty="0" smtClean="0">
                <a:latin typeface="+mj-lt"/>
              </a:rPr>
              <a:t>delivery‘. </a:t>
            </a:r>
            <a:r>
              <a:rPr lang="en-US" sz="2400" b="1" dirty="0" smtClean="0">
                <a:latin typeface="+mj-lt"/>
              </a:rPr>
              <a:t>According to this Act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― A </a:t>
            </a:r>
            <a:r>
              <a:rPr lang="en-US" sz="2400" dirty="0" smtClean="0">
                <a:latin typeface="+mj-lt"/>
              </a:rPr>
              <a:t>negotiable instrument </a:t>
            </a:r>
            <a:r>
              <a:rPr lang="en-US" sz="2400" dirty="0" smtClean="0">
                <a:latin typeface="+mj-lt"/>
              </a:rPr>
              <a:t>means a </a:t>
            </a:r>
            <a:r>
              <a:rPr lang="en-US" sz="2400" dirty="0" smtClean="0">
                <a:latin typeface="+mj-lt"/>
              </a:rPr>
              <a:t>Promissory Note, Bill of exchange or </a:t>
            </a:r>
            <a:r>
              <a:rPr lang="en-US" sz="2400" dirty="0" err="1" smtClean="0">
                <a:latin typeface="+mj-lt"/>
              </a:rPr>
              <a:t>Cheque</a:t>
            </a:r>
            <a:r>
              <a:rPr lang="en-US" sz="2400" dirty="0" smtClean="0">
                <a:latin typeface="+mj-lt"/>
              </a:rPr>
              <a:t> payable either to order or </a:t>
            </a:r>
            <a:r>
              <a:rPr lang="en-US" sz="2400" dirty="0" smtClean="0">
                <a:latin typeface="+mj-lt"/>
              </a:rPr>
              <a:t>to bearer.</a:t>
            </a:r>
          </a:p>
          <a:p>
            <a:pPr algn="just"/>
            <a:endParaRPr lang="en-US" sz="2400" b="1" dirty="0" smtClean="0">
              <a:latin typeface="+mj-lt"/>
              <a:cs typeface="Calibri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Characteristics of Negotiable Instruments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 </a:t>
            </a:r>
            <a:r>
              <a:rPr lang="en-US" sz="2400" dirty="0" smtClean="0">
                <a:latin typeface="+mj-lt"/>
              </a:rPr>
              <a:t>negotiable instrument must be in </a:t>
            </a:r>
            <a:r>
              <a:rPr lang="en-US" sz="2400" dirty="0" smtClean="0">
                <a:latin typeface="+mj-lt"/>
              </a:rPr>
              <a:t>writing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 </a:t>
            </a:r>
            <a:r>
              <a:rPr lang="en-US" sz="2400" dirty="0" smtClean="0">
                <a:latin typeface="+mj-lt"/>
              </a:rPr>
              <a:t>negotiable instrument must be signed by its </a:t>
            </a:r>
            <a:r>
              <a:rPr lang="en-US" sz="2400" dirty="0" smtClean="0">
                <a:latin typeface="+mj-lt"/>
              </a:rPr>
              <a:t>maker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 </a:t>
            </a:r>
            <a:r>
              <a:rPr lang="en-US" sz="2400" dirty="0" smtClean="0">
                <a:latin typeface="+mj-lt"/>
              </a:rPr>
              <a:t>negotiable instrument must contain an unconditional promise or order </a:t>
            </a:r>
            <a:r>
              <a:rPr lang="en-US" sz="2400" dirty="0" smtClean="0">
                <a:latin typeface="+mj-lt"/>
              </a:rPr>
              <a:t>to pay </a:t>
            </a:r>
            <a:r>
              <a:rPr lang="en-US" sz="2400" dirty="0" smtClean="0">
                <a:latin typeface="+mj-lt"/>
              </a:rPr>
              <a:t>some </a:t>
            </a:r>
            <a:r>
              <a:rPr lang="en-US" sz="2400" dirty="0" smtClean="0">
                <a:latin typeface="+mj-lt"/>
              </a:rPr>
              <a:t>money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 </a:t>
            </a:r>
            <a:r>
              <a:rPr lang="en-US" sz="2400" dirty="0" smtClean="0">
                <a:latin typeface="+mj-lt"/>
              </a:rPr>
              <a:t>negotiable instrument must contain a certain amount of money </a:t>
            </a:r>
            <a:r>
              <a:rPr lang="en-US" sz="2400" dirty="0" smtClean="0">
                <a:latin typeface="+mj-lt"/>
              </a:rPr>
              <a:t>only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 </a:t>
            </a:r>
            <a:r>
              <a:rPr lang="en-US" sz="2400" dirty="0" smtClean="0">
                <a:latin typeface="+mj-lt"/>
              </a:rPr>
              <a:t>negotiable instrument must be freely transferable from one person </a:t>
            </a:r>
            <a:r>
              <a:rPr lang="en-US" sz="2400" dirty="0" smtClean="0">
                <a:latin typeface="+mj-lt"/>
              </a:rPr>
              <a:t>to another</a:t>
            </a:r>
            <a:endParaRPr lang="en-US" sz="2400" b="1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object 2"/>
          <p:cNvSpPr txBox="1"/>
          <p:nvPr/>
        </p:nvSpPr>
        <p:spPr>
          <a:xfrm>
            <a:off x="381000" y="381000"/>
            <a:ext cx="8229600" cy="624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en-US" sz="2400" dirty="0" smtClean="0">
                <a:latin typeface="+mj-lt"/>
              </a:rPr>
              <a:t>On </a:t>
            </a:r>
            <a:r>
              <a:rPr lang="en-US" sz="2400" dirty="0" smtClean="0">
                <a:latin typeface="+mj-lt"/>
              </a:rPr>
              <a:t>the transfer of a negotiable instrument from one person to another, </a:t>
            </a:r>
            <a:r>
              <a:rPr lang="en-US" sz="2400" dirty="0" smtClean="0">
                <a:latin typeface="+mj-lt"/>
              </a:rPr>
              <a:t>the transferee </a:t>
            </a:r>
            <a:r>
              <a:rPr lang="en-US" sz="2400" dirty="0" smtClean="0">
                <a:latin typeface="+mj-lt"/>
              </a:rPr>
              <a:t>who receives it in a good faith and for value has the right </a:t>
            </a:r>
            <a:r>
              <a:rPr lang="en-US" sz="2400" dirty="0" smtClean="0">
                <a:latin typeface="+mj-lt"/>
              </a:rPr>
              <a:t>to recover </a:t>
            </a:r>
            <a:r>
              <a:rPr lang="en-US" sz="2400" dirty="0" smtClean="0">
                <a:latin typeface="+mj-lt"/>
              </a:rPr>
              <a:t>the amount mentioned in the negotiable instrument in his </a:t>
            </a:r>
            <a:r>
              <a:rPr lang="en-US" sz="2400" dirty="0" smtClean="0">
                <a:latin typeface="+mj-lt"/>
              </a:rPr>
              <a:t>own name</a:t>
            </a:r>
            <a:r>
              <a:rPr lang="en-US" sz="2400" dirty="0" smtClean="0">
                <a:latin typeface="+mj-lt"/>
              </a:rPr>
              <a:t>. Such person is known as holder in due course. His rights are </a:t>
            </a:r>
            <a:r>
              <a:rPr lang="en-US" sz="2400" dirty="0" smtClean="0">
                <a:latin typeface="+mj-lt"/>
              </a:rPr>
              <a:t>not affected </a:t>
            </a:r>
            <a:r>
              <a:rPr lang="en-US" sz="2400" dirty="0" smtClean="0">
                <a:latin typeface="+mj-lt"/>
              </a:rPr>
              <a:t>by any defect in the title of the transferee or any prior party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57200" indent="-457200" algn="just">
              <a:buFont typeface="+mj-lt"/>
              <a:buAutoNum type="arabicPeriod" startAt="6"/>
            </a:pPr>
            <a:endParaRPr lang="en-US" sz="2400" b="1" dirty="0" smtClean="0">
              <a:latin typeface="+mj-lt"/>
              <a:cs typeface="Calibri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Essential Elements of negotiable 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instruments:</a:t>
            </a:r>
          </a:p>
          <a:p>
            <a:pPr algn="just"/>
            <a:endParaRPr lang="en-US" sz="2400" b="1" dirty="0" smtClean="0">
              <a:latin typeface="+mj-lt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It </a:t>
            </a:r>
            <a:r>
              <a:rPr lang="en-US" sz="2400" dirty="0" smtClean="0">
                <a:latin typeface="+mj-lt"/>
              </a:rPr>
              <a:t>must be in writing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Promise </a:t>
            </a:r>
            <a:r>
              <a:rPr lang="en-US" sz="2400" dirty="0" smtClean="0">
                <a:latin typeface="+mj-lt"/>
              </a:rPr>
              <a:t>to pay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Unconditional</a:t>
            </a:r>
            <a:endParaRPr lang="en-US" sz="2400" dirty="0" smtClean="0">
              <a:latin typeface="+mj-lt"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Money </a:t>
            </a:r>
            <a:r>
              <a:rPr lang="en-US" sz="2400" dirty="0" smtClean="0">
                <a:latin typeface="+mj-lt"/>
              </a:rPr>
              <a:t>only and a certain sum of money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Certainties </a:t>
            </a:r>
            <a:r>
              <a:rPr lang="en-US" sz="2400" dirty="0" smtClean="0">
                <a:latin typeface="+mj-lt"/>
              </a:rPr>
              <a:t>of parties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Signed </a:t>
            </a:r>
            <a:r>
              <a:rPr lang="en-US" sz="2400" dirty="0" smtClean="0">
                <a:latin typeface="+mj-lt"/>
              </a:rPr>
              <a:t>by the maker</a:t>
            </a:r>
            <a:endParaRPr lang="en-US" sz="2400" b="1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object 2"/>
          <p:cNvSpPr txBox="1"/>
          <p:nvPr/>
        </p:nvSpPr>
        <p:spPr>
          <a:xfrm>
            <a:off x="381000" y="381000"/>
            <a:ext cx="8229600" cy="64607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Presumptions- </a:t>
            </a:r>
            <a:endParaRPr lang="en-US" sz="28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2300" dirty="0" smtClean="0">
                <a:latin typeface="+mj-lt"/>
              </a:rPr>
              <a:t>Section </a:t>
            </a:r>
            <a:r>
              <a:rPr lang="en-US" sz="2300" dirty="0" smtClean="0">
                <a:latin typeface="+mj-lt"/>
              </a:rPr>
              <a:t>118 and 119 lay down the following presumptions:</a:t>
            </a:r>
          </a:p>
          <a:p>
            <a:pPr algn="just"/>
            <a:r>
              <a:rPr lang="en-US" sz="2300" b="1" dirty="0" smtClean="0">
                <a:latin typeface="+mj-lt"/>
              </a:rPr>
              <a:t>1. Consideration: </a:t>
            </a:r>
            <a:r>
              <a:rPr lang="en-US" sz="2300" dirty="0" smtClean="0">
                <a:latin typeface="+mj-lt"/>
              </a:rPr>
              <a:t>It shall be presumed that every negotiable instrument </a:t>
            </a:r>
            <a:r>
              <a:rPr lang="en-US" sz="2300" dirty="0" smtClean="0">
                <a:latin typeface="+mj-lt"/>
              </a:rPr>
              <a:t>was made </a:t>
            </a:r>
            <a:r>
              <a:rPr lang="en-US" sz="2300" dirty="0" smtClean="0">
                <a:latin typeface="+mj-lt"/>
              </a:rPr>
              <a:t>drawn, accepted or endorsed for consideration. It is presumed </a:t>
            </a:r>
            <a:r>
              <a:rPr lang="en-US" sz="2300" dirty="0" smtClean="0">
                <a:latin typeface="+mj-lt"/>
              </a:rPr>
              <a:t>that, consideration </a:t>
            </a:r>
            <a:r>
              <a:rPr lang="en-US" sz="2300" dirty="0" smtClean="0">
                <a:latin typeface="+mj-lt"/>
              </a:rPr>
              <a:t>is present in every negotiable instrument until the contrary </a:t>
            </a:r>
            <a:r>
              <a:rPr lang="en-US" sz="2300" dirty="0" smtClean="0">
                <a:latin typeface="+mj-lt"/>
              </a:rPr>
              <a:t>is presumed</a:t>
            </a:r>
            <a:r>
              <a:rPr lang="en-US" sz="2300" dirty="0" smtClean="0">
                <a:latin typeface="+mj-lt"/>
              </a:rPr>
              <a:t>. The presumption of consideration, however may be rebutted </a:t>
            </a:r>
            <a:r>
              <a:rPr lang="en-US" sz="2300" dirty="0" smtClean="0">
                <a:latin typeface="+mj-lt"/>
              </a:rPr>
              <a:t>by proof </a:t>
            </a:r>
            <a:r>
              <a:rPr lang="en-US" sz="2300" dirty="0" smtClean="0">
                <a:latin typeface="+mj-lt"/>
              </a:rPr>
              <a:t>that the instrument had been obtained from, its lawful owner by </a:t>
            </a:r>
            <a:r>
              <a:rPr lang="en-US" sz="2300" dirty="0" smtClean="0">
                <a:latin typeface="+mj-lt"/>
              </a:rPr>
              <a:t>means of </a:t>
            </a:r>
            <a:r>
              <a:rPr lang="en-US" sz="2300" dirty="0" smtClean="0">
                <a:latin typeface="+mj-lt"/>
              </a:rPr>
              <a:t>fraud or undue influence.</a:t>
            </a:r>
          </a:p>
          <a:p>
            <a:pPr algn="just"/>
            <a:r>
              <a:rPr lang="en-US" sz="2300" b="1" dirty="0" smtClean="0">
                <a:latin typeface="+mj-lt"/>
              </a:rPr>
              <a:t>2. Date: </a:t>
            </a:r>
            <a:r>
              <a:rPr lang="en-US" sz="2300" dirty="0" smtClean="0">
                <a:latin typeface="+mj-lt"/>
              </a:rPr>
              <a:t>Where a negotiable instrument is dated, the presumption is that it </a:t>
            </a:r>
            <a:r>
              <a:rPr lang="en-US" sz="2300" dirty="0" smtClean="0">
                <a:latin typeface="+mj-lt"/>
              </a:rPr>
              <a:t>has been </a:t>
            </a:r>
            <a:r>
              <a:rPr lang="en-US" sz="2300" dirty="0" smtClean="0">
                <a:latin typeface="+mj-lt"/>
              </a:rPr>
              <a:t>made or drawn on such date, unless the contrary is proved.</a:t>
            </a:r>
          </a:p>
          <a:p>
            <a:pPr algn="just"/>
            <a:r>
              <a:rPr lang="en-US" sz="2300" b="1" dirty="0" smtClean="0">
                <a:latin typeface="+mj-lt"/>
              </a:rPr>
              <a:t>3. Time of acceptance: </a:t>
            </a:r>
            <a:r>
              <a:rPr lang="en-US" sz="2300" dirty="0" smtClean="0">
                <a:latin typeface="+mj-lt"/>
              </a:rPr>
              <a:t>Unless the contrary is proved, every accepted bill </a:t>
            </a:r>
            <a:r>
              <a:rPr lang="en-US" sz="2300" dirty="0" smtClean="0">
                <a:latin typeface="+mj-lt"/>
              </a:rPr>
              <a:t>of exchange </a:t>
            </a:r>
            <a:r>
              <a:rPr lang="en-US" sz="2300" dirty="0" smtClean="0">
                <a:latin typeface="+mj-lt"/>
              </a:rPr>
              <a:t>is presumed to have been accepted within a reasonable time after </a:t>
            </a:r>
            <a:r>
              <a:rPr lang="en-US" sz="2300" dirty="0" smtClean="0">
                <a:latin typeface="+mj-lt"/>
              </a:rPr>
              <a:t>its issue </a:t>
            </a:r>
            <a:r>
              <a:rPr lang="en-US" sz="2300" dirty="0" smtClean="0">
                <a:latin typeface="+mj-lt"/>
              </a:rPr>
              <a:t>and before its maturity. This presumption only applies when </a:t>
            </a:r>
            <a:r>
              <a:rPr lang="en-US" sz="2300" dirty="0" smtClean="0">
                <a:latin typeface="+mj-lt"/>
              </a:rPr>
              <a:t>the acceptance </a:t>
            </a:r>
            <a:r>
              <a:rPr lang="en-US" sz="2300" dirty="0" smtClean="0">
                <a:latin typeface="+mj-lt"/>
              </a:rPr>
              <a:t>is not dated; if the acceptance bears a date, it will prima facie </a:t>
            </a:r>
            <a:r>
              <a:rPr lang="en-US" sz="2300" dirty="0" smtClean="0">
                <a:latin typeface="+mj-lt"/>
              </a:rPr>
              <a:t>be taken </a:t>
            </a:r>
            <a:r>
              <a:rPr lang="en-US" sz="2300" dirty="0" smtClean="0">
                <a:latin typeface="+mj-lt"/>
              </a:rPr>
              <a:t>as evidence of the date on which it was made</a:t>
            </a:r>
            <a:r>
              <a:rPr lang="en-US" sz="2300" dirty="0" smtClean="0">
                <a:latin typeface="+mj-lt"/>
              </a:rPr>
              <a:t>.</a:t>
            </a:r>
            <a:endParaRPr lang="en-US" sz="2400" b="1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object 2"/>
          <p:cNvSpPr txBox="1"/>
          <p:nvPr/>
        </p:nvSpPr>
        <p:spPr>
          <a:xfrm>
            <a:off x="381000" y="381000"/>
            <a:ext cx="82296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latin typeface="+mj-lt"/>
              </a:rPr>
              <a:t>4</a:t>
            </a:r>
            <a:r>
              <a:rPr lang="en-US" sz="2400" b="1" dirty="0" smtClean="0">
                <a:latin typeface="+mj-lt"/>
              </a:rPr>
              <a:t>. Time of transfer: </a:t>
            </a:r>
            <a:r>
              <a:rPr lang="en-US" sz="2400" dirty="0" smtClean="0">
                <a:latin typeface="+mj-lt"/>
              </a:rPr>
              <a:t>Unless the contrary is presumed it shall be presumed </a:t>
            </a:r>
            <a:r>
              <a:rPr lang="en-US" sz="2400" dirty="0" smtClean="0">
                <a:latin typeface="+mj-lt"/>
              </a:rPr>
              <a:t>that every </a:t>
            </a:r>
            <a:r>
              <a:rPr lang="en-US" sz="2400" dirty="0" smtClean="0">
                <a:latin typeface="+mj-lt"/>
              </a:rPr>
              <a:t>transfer of a negotiable instrument was made before its maturity.</a:t>
            </a:r>
          </a:p>
          <a:p>
            <a:pPr algn="just"/>
            <a:r>
              <a:rPr lang="en-US" sz="2400" b="1" dirty="0" smtClean="0">
                <a:latin typeface="+mj-lt"/>
              </a:rPr>
              <a:t>5. Order of endorsement: </a:t>
            </a:r>
            <a:r>
              <a:rPr lang="en-US" sz="2400" dirty="0" smtClean="0">
                <a:latin typeface="+mj-lt"/>
              </a:rPr>
              <a:t>Until the contrary is proved it shall be </a:t>
            </a:r>
            <a:r>
              <a:rPr lang="en-US" sz="2400" dirty="0" smtClean="0">
                <a:latin typeface="+mj-lt"/>
              </a:rPr>
              <a:t>presumed that </a:t>
            </a:r>
            <a:r>
              <a:rPr lang="en-US" sz="2400" dirty="0" smtClean="0">
                <a:latin typeface="+mj-lt"/>
              </a:rPr>
              <a:t>the endorsements appearing upon a negotiable instrument were made </a:t>
            </a:r>
            <a:r>
              <a:rPr lang="en-US" sz="2400" dirty="0" smtClean="0">
                <a:latin typeface="+mj-lt"/>
              </a:rPr>
              <a:t>in the </a:t>
            </a:r>
            <a:r>
              <a:rPr lang="en-US" sz="2400" dirty="0" smtClean="0">
                <a:latin typeface="+mj-lt"/>
              </a:rPr>
              <a:t>order in which they appear thereon.</a:t>
            </a:r>
          </a:p>
          <a:p>
            <a:pPr algn="just"/>
            <a:r>
              <a:rPr lang="en-US" sz="2400" b="1" dirty="0" smtClean="0">
                <a:latin typeface="+mj-lt"/>
              </a:rPr>
              <a:t>6. Stamp: </a:t>
            </a:r>
            <a:r>
              <a:rPr lang="en-US" sz="2400" dirty="0" smtClean="0">
                <a:latin typeface="+mj-lt"/>
              </a:rPr>
              <a:t>Unless the contrary is proved, it shall be presumed that a </a:t>
            </a:r>
            <a:r>
              <a:rPr lang="en-US" sz="2400" dirty="0" smtClean="0">
                <a:latin typeface="+mj-lt"/>
              </a:rPr>
              <a:t>lost promissory </a:t>
            </a:r>
            <a:r>
              <a:rPr lang="en-US" sz="2400" dirty="0" smtClean="0">
                <a:latin typeface="+mj-lt"/>
              </a:rPr>
              <a:t>note, bill of exchange or </a:t>
            </a:r>
            <a:r>
              <a:rPr lang="en-US" sz="2400" dirty="0" err="1" smtClean="0">
                <a:latin typeface="+mj-lt"/>
              </a:rPr>
              <a:t>cheque</a:t>
            </a:r>
            <a:r>
              <a:rPr lang="en-US" sz="2400" dirty="0" smtClean="0">
                <a:latin typeface="+mj-lt"/>
              </a:rPr>
              <a:t> was duly </a:t>
            </a:r>
            <a:r>
              <a:rPr lang="en-US" sz="2400" dirty="0" smtClean="0">
                <a:latin typeface="+mj-lt"/>
              </a:rPr>
              <a:t>stamped</a:t>
            </a:r>
          </a:p>
          <a:p>
            <a:pPr algn="just"/>
            <a:endParaRPr lang="en-US" sz="2400" b="1" dirty="0" smtClean="0">
              <a:solidFill>
                <a:srgbClr val="FF0000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Negotiable Instruments can be of two kinds:-</a:t>
            </a:r>
          </a:p>
          <a:p>
            <a:pPr algn="just"/>
            <a:r>
              <a:rPr lang="en-US" sz="2400" b="1" dirty="0" smtClean="0">
                <a:latin typeface="+mj-lt"/>
              </a:rPr>
              <a:t>1) Negotiable by Statute: </a:t>
            </a:r>
            <a:r>
              <a:rPr lang="en-US" sz="2400" dirty="0" smtClean="0">
                <a:latin typeface="+mj-lt"/>
              </a:rPr>
              <a:t>The Act mentions only three kinds of </a:t>
            </a:r>
            <a:r>
              <a:rPr lang="en-US" sz="2400" dirty="0" smtClean="0">
                <a:latin typeface="+mj-lt"/>
              </a:rPr>
              <a:t>instruments by </a:t>
            </a:r>
            <a:r>
              <a:rPr lang="en-US" sz="2400" dirty="0" smtClean="0">
                <a:latin typeface="+mj-lt"/>
              </a:rPr>
              <a:t>Law, i.e. Promissory Note, Bill of Exchange and </a:t>
            </a:r>
            <a:r>
              <a:rPr lang="en-US" sz="2400" dirty="0" err="1" smtClean="0">
                <a:latin typeface="+mj-lt"/>
              </a:rPr>
              <a:t>Cheque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r>
              <a:rPr lang="en-US" sz="2400" b="1" dirty="0" smtClean="0">
                <a:latin typeface="+mj-lt"/>
              </a:rPr>
              <a:t>2) Negotiable by Custom or Usage: </a:t>
            </a:r>
            <a:r>
              <a:rPr lang="en-US" sz="2400" dirty="0" smtClean="0">
                <a:latin typeface="+mj-lt"/>
              </a:rPr>
              <a:t>Other than above three, all other </a:t>
            </a:r>
            <a:r>
              <a:rPr lang="en-US" sz="2400" dirty="0" smtClean="0">
                <a:latin typeface="+mj-lt"/>
              </a:rPr>
              <a:t>custom and </a:t>
            </a:r>
            <a:r>
              <a:rPr lang="en-US" sz="2400" dirty="0" smtClean="0">
                <a:latin typeface="+mj-lt"/>
              </a:rPr>
              <a:t>usage based locally negotiable instruments belong to this type. Ex</a:t>
            </a:r>
            <a:r>
              <a:rPr lang="en-US" sz="2400" dirty="0" smtClean="0">
                <a:latin typeface="+mj-lt"/>
              </a:rPr>
              <a:t>:- </a:t>
            </a:r>
            <a:r>
              <a:rPr lang="en-US" sz="2400" dirty="0" err="1" smtClean="0">
                <a:latin typeface="+mj-lt"/>
              </a:rPr>
              <a:t>Hundis</a:t>
            </a:r>
            <a:r>
              <a:rPr lang="en-US" sz="2400" dirty="0" smtClean="0">
                <a:latin typeface="+mj-lt"/>
              </a:rPr>
              <a:t>, Bankers Draft , Treasury Bill..Etc</a:t>
            </a:r>
            <a:endParaRPr lang="en-US" sz="2400" b="1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object 2"/>
          <p:cNvSpPr txBox="1"/>
          <p:nvPr/>
        </p:nvSpPr>
        <p:spPr>
          <a:xfrm>
            <a:off x="381000" y="381000"/>
            <a:ext cx="8229600" cy="2659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PROMISSORY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NOTE</a:t>
            </a:r>
          </a:p>
          <a:p>
            <a:pPr algn="just"/>
            <a:endParaRPr lang="en-US" sz="2400" b="1" dirty="0" smtClean="0">
              <a:latin typeface="+mj-lt"/>
            </a:endParaRPr>
          </a:p>
          <a:p>
            <a:pPr algn="just"/>
            <a:r>
              <a:rPr lang="en-US" sz="2400" b="1" dirty="0" smtClean="0">
                <a:latin typeface="+mj-lt"/>
              </a:rPr>
              <a:t>Definition: </a:t>
            </a:r>
            <a:r>
              <a:rPr lang="en-US" sz="2400" dirty="0" smtClean="0">
                <a:latin typeface="+mj-lt"/>
              </a:rPr>
              <a:t>According to Section 4, ―A promissory note is an instrument </a:t>
            </a:r>
            <a:r>
              <a:rPr lang="en-US" sz="2400" dirty="0" smtClean="0">
                <a:latin typeface="+mj-lt"/>
              </a:rPr>
              <a:t>in writing </a:t>
            </a:r>
            <a:r>
              <a:rPr lang="en-US" sz="2400" dirty="0" smtClean="0">
                <a:latin typeface="+mj-lt"/>
              </a:rPr>
              <a:t>(not being a bank-note or a currency-note) containing an </a:t>
            </a:r>
            <a:r>
              <a:rPr lang="en-US" sz="2400" dirty="0" smtClean="0">
                <a:latin typeface="+mj-lt"/>
              </a:rPr>
              <a:t>unconditional undertaking</a:t>
            </a:r>
            <a:r>
              <a:rPr lang="en-US" sz="2400" dirty="0" smtClean="0">
                <a:latin typeface="+mj-lt"/>
              </a:rPr>
              <a:t>, signed by the maker, to pay a certain sum of money only to, or </a:t>
            </a:r>
            <a:r>
              <a:rPr lang="en-US" sz="2400" dirty="0" smtClean="0">
                <a:latin typeface="+mj-lt"/>
              </a:rPr>
              <a:t>to the </a:t>
            </a:r>
            <a:r>
              <a:rPr lang="en-US" sz="2400" dirty="0" smtClean="0">
                <a:latin typeface="+mj-lt"/>
              </a:rPr>
              <a:t>order of, a certain person, or to the bearer of the </a:t>
            </a:r>
            <a:r>
              <a:rPr lang="en-US" sz="2400" dirty="0" smtClean="0">
                <a:latin typeface="+mj-lt"/>
              </a:rPr>
              <a:t>instrument</a:t>
            </a:r>
            <a:r>
              <a:rPr lang="en-US" sz="2400" dirty="0" smtClean="0">
                <a:latin typeface="+mj-lt"/>
              </a:rPr>
              <a:t>.</a:t>
            </a:r>
            <a:endParaRPr lang="en-US" sz="2400" b="1" dirty="0" smtClean="0">
              <a:latin typeface="+mj-lt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0"/>
            <a:ext cx="8686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object 2"/>
          <p:cNvSpPr txBox="1"/>
          <p:nvPr/>
        </p:nvSpPr>
        <p:spPr>
          <a:xfrm>
            <a:off x="381000" y="228600"/>
            <a:ext cx="8229600" cy="64761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Parties to Promissory note</a:t>
            </a:r>
          </a:p>
          <a:p>
            <a:pPr algn="just"/>
            <a:r>
              <a:rPr lang="en-US" sz="2400" dirty="0" smtClean="0">
                <a:latin typeface="+mj-lt"/>
              </a:rPr>
              <a:t>• The </a:t>
            </a:r>
            <a:r>
              <a:rPr lang="en-US" sz="2400" dirty="0" smtClean="0">
                <a:latin typeface="+mj-lt"/>
              </a:rPr>
              <a:t>maker		• </a:t>
            </a:r>
            <a:r>
              <a:rPr lang="en-US" sz="2400" dirty="0" smtClean="0">
                <a:latin typeface="+mj-lt"/>
              </a:rPr>
              <a:t>The </a:t>
            </a:r>
            <a:r>
              <a:rPr lang="en-US" sz="2400" dirty="0" smtClean="0">
                <a:latin typeface="+mj-lt"/>
              </a:rPr>
              <a:t>payee		• </a:t>
            </a:r>
            <a:r>
              <a:rPr lang="en-US" sz="2400" dirty="0" smtClean="0">
                <a:latin typeface="+mj-lt"/>
              </a:rPr>
              <a:t>The holder</a:t>
            </a:r>
          </a:p>
          <a:p>
            <a:pPr algn="just"/>
            <a:r>
              <a:rPr lang="en-US" sz="2400" dirty="0" smtClean="0">
                <a:latin typeface="+mj-lt"/>
              </a:rPr>
              <a:t>• The </a:t>
            </a:r>
            <a:r>
              <a:rPr lang="en-US" sz="2400" dirty="0" smtClean="0">
                <a:latin typeface="+mj-lt"/>
              </a:rPr>
              <a:t>endorser	• </a:t>
            </a:r>
            <a:r>
              <a:rPr lang="en-US" sz="2400" dirty="0" smtClean="0">
                <a:latin typeface="+mj-lt"/>
              </a:rPr>
              <a:t>The endorsee</a:t>
            </a:r>
          </a:p>
          <a:p>
            <a:pPr algn="just"/>
            <a:endParaRPr lang="en-US" sz="2400" b="1" dirty="0" smtClean="0">
              <a:latin typeface="+mj-lt"/>
            </a:endParaRPr>
          </a:p>
          <a:p>
            <a:pPr algn="just"/>
            <a:r>
              <a:rPr lang="en-US" sz="2400" b="1" dirty="0" smtClean="0">
                <a:latin typeface="+mj-lt"/>
              </a:rPr>
              <a:t>There </a:t>
            </a:r>
            <a:r>
              <a:rPr lang="en-US" sz="2400" b="1" dirty="0" smtClean="0">
                <a:latin typeface="+mj-lt"/>
              </a:rPr>
              <a:t>are primarily two parties involved in a promissory note. They are:</a:t>
            </a:r>
            <a:endParaRPr lang="en-US" sz="2300" b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300" b="1" dirty="0" smtClean="0">
                <a:latin typeface="+mj-lt"/>
              </a:rPr>
              <a:t>   The </a:t>
            </a:r>
            <a:r>
              <a:rPr lang="en-US" sz="2300" b="1" dirty="0" smtClean="0">
                <a:latin typeface="+mj-lt"/>
              </a:rPr>
              <a:t>Maker or Drawer: </a:t>
            </a:r>
            <a:r>
              <a:rPr lang="en-US" sz="2300" dirty="0" smtClean="0">
                <a:latin typeface="+mj-lt"/>
              </a:rPr>
              <a:t>The person who makes the note and promises to </a:t>
            </a:r>
            <a:r>
              <a:rPr lang="en-US" sz="2300" dirty="0" smtClean="0">
                <a:latin typeface="+mj-lt"/>
              </a:rPr>
              <a:t>pay the </a:t>
            </a:r>
            <a:r>
              <a:rPr lang="en-US" sz="2300" dirty="0" smtClean="0">
                <a:latin typeface="+mj-lt"/>
              </a:rPr>
              <a:t>amount stated therein. In the above specimen, </a:t>
            </a:r>
            <a:r>
              <a:rPr lang="en-US" sz="2300" dirty="0" err="1" smtClean="0">
                <a:latin typeface="+mj-lt"/>
              </a:rPr>
              <a:t>Sanjeev</a:t>
            </a:r>
            <a:r>
              <a:rPr lang="en-US" sz="2300" dirty="0" smtClean="0">
                <a:latin typeface="+mj-lt"/>
              </a:rPr>
              <a:t> is the maker </a:t>
            </a:r>
            <a:r>
              <a:rPr lang="en-US" sz="2300" dirty="0" smtClean="0">
                <a:latin typeface="+mj-lt"/>
              </a:rPr>
              <a:t>or drawer.</a:t>
            </a:r>
          </a:p>
          <a:p>
            <a:pPr algn="just">
              <a:buFont typeface="Arial" pitchFamily="34" charset="0"/>
              <a:buChar char="•"/>
            </a:pPr>
            <a:r>
              <a:rPr lang="en-US" sz="2300" b="1" dirty="0" smtClean="0">
                <a:latin typeface="+mj-lt"/>
              </a:rPr>
              <a:t> </a:t>
            </a:r>
            <a:r>
              <a:rPr lang="en-US" sz="2300" b="1" dirty="0" smtClean="0">
                <a:latin typeface="+mj-lt"/>
              </a:rPr>
              <a:t>  The </a:t>
            </a:r>
            <a:r>
              <a:rPr lang="en-US" sz="2300" b="1" dirty="0" smtClean="0">
                <a:latin typeface="+mj-lt"/>
              </a:rPr>
              <a:t>Payee – </a:t>
            </a:r>
            <a:r>
              <a:rPr lang="en-US" sz="2300" dirty="0" smtClean="0">
                <a:latin typeface="+mj-lt"/>
              </a:rPr>
              <a:t>the person to whom the amount is payable. In the </a:t>
            </a:r>
            <a:r>
              <a:rPr lang="en-US" sz="2300" dirty="0" smtClean="0">
                <a:latin typeface="+mj-lt"/>
              </a:rPr>
              <a:t>above specimen </a:t>
            </a:r>
            <a:r>
              <a:rPr lang="en-US" sz="2300" dirty="0" smtClean="0">
                <a:latin typeface="+mj-lt"/>
              </a:rPr>
              <a:t>it is </a:t>
            </a:r>
            <a:r>
              <a:rPr lang="en-US" sz="2300" dirty="0" err="1" smtClean="0">
                <a:latin typeface="+mj-lt"/>
              </a:rPr>
              <a:t>Ramesh</a:t>
            </a:r>
            <a:r>
              <a:rPr lang="en-US" sz="2300" dirty="0" smtClean="0">
                <a:latin typeface="+mj-lt"/>
              </a:rPr>
              <a:t>. In course of transfer of a promissory note by </a:t>
            </a:r>
            <a:r>
              <a:rPr lang="en-US" sz="2300" dirty="0" smtClean="0">
                <a:latin typeface="+mj-lt"/>
              </a:rPr>
              <a:t>payee and </a:t>
            </a:r>
            <a:r>
              <a:rPr lang="en-US" sz="2300" dirty="0" smtClean="0">
                <a:latin typeface="+mj-lt"/>
              </a:rPr>
              <a:t>others, the parties involved may be –</a:t>
            </a:r>
          </a:p>
          <a:p>
            <a:pPr algn="just"/>
            <a:r>
              <a:rPr lang="en-US" sz="2300" dirty="0" smtClean="0">
                <a:latin typeface="+mj-lt"/>
              </a:rPr>
              <a:t>a) </a:t>
            </a:r>
            <a:r>
              <a:rPr lang="en-US" sz="2300" b="1" dirty="0" smtClean="0">
                <a:latin typeface="+mj-lt"/>
              </a:rPr>
              <a:t>The Endorser – </a:t>
            </a:r>
            <a:r>
              <a:rPr lang="en-US" sz="2300" dirty="0" smtClean="0">
                <a:latin typeface="+mj-lt"/>
              </a:rPr>
              <a:t>the person who endorses the note in </a:t>
            </a:r>
            <a:r>
              <a:rPr lang="en-US" sz="2300" dirty="0" err="1" smtClean="0">
                <a:latin typeface="+mj-lt"/>
              </a:rPr>
              <a:t>favour</a:t>
            </a:r>
            <a:r>
              <a:rPr lang="en-US" sz="2300" dirty="0" smtClean="0">
                <a:latin typeface="+mj-lt"/>
              </a:rPr>
              <a:t> of </a:t>
            </a:r>
            <a:r>
              <a:rPr lang="en-US" sz="2300" dirty="0" smtClean="0">
                <a:latin typeface="+mj-lt"/>
              </a:rPr>
              <a:t>another person</a:t>
            </a:r>
            <a:r>
              <a:rPr lang="en-US" sz="2300" dirty="0" smtClean="0">
                <a:latin typeface="+mj-lt"/>
              </a:rPr>
              <a:t>. In the above specimen if </a:t>
            </a:r>
            <a:r>
              <a:rPr lang="en-US" sz="2300" dirty="0" err="1" smtClean="0">
                <a:latin typeface="+mj-lt"/>
              </a:rPr>
              <a:t>Ramesh</a:t>
            </a:r>
            <a:r>
              <a:rPr lang="en-US" sz="2300" dirty="0" smtClean="0">
                <a:latin typeface="+mj-lt"/>
              </a:rPr>
              <a:t> endorses it in </a:t>
            </a:r>
            <a:r>
              <a:rPr lang="en-US" sz="2300" dirty="0" err="1" smtClean="0">
                <a:latin typeface="+mj-lt"/>
              </a:rPr>
              <a:t>favour</a:t>
            </a:r>
            <a:r>
              <a:rPr lang="en-US" sz="2300" dirty="0" smtClean="0">
                <a:latin typeface="+mj-lt"/>
              </a:rPr>
              <a:t> of </a:t>
            </a:r>
            <a:r>
              <a:rPr lang="en-US" sz="2300" dirty="0" err="1" smtClean="0">
                <a:latin typeface="+mj-lt"/>
              </a:rPr>
              <a:t>Ranjan</a:t>
            </a:r>
            <a:r>
              <a:rPr lang="en-US" sz="2300" dirty="0" smtClean="0">
                <a:latin typeface="+mj-lt"/>
              </a:rPr>
              <a:t> and </a:t>
            </a:r>
            <a:r>
              <a:rPr lang="en-US" sz="2300" dirty="0" err="1" smtClean="0">
                <a:latin typeface="+mj-lt"/>
              </a:rPr>
              <a:t>Ranjan</a:t>
            </a:r>
            <a:r>
              <a:rPr lang="en-US" sz="2300" dirty="0" smtClean="0">
                <a:latin typeface="+mj-lt"/>
              </a:rPr>
              <a:t> also endorses it in </a:t>
            </a:r>
            <a:r>
              <a:rPr lang="en-US" sz="2300" dirty="0" err="1" smtClean="0">
                <a:latin typeface="+mj-lt"/>
              </a:rPr>
              <a:t>favour</a:t>
            </a:r>
            <a:r>
              <a:rPr lang="en-US" sz="2300" dirty="0" smtClean="0">
                <a:latin typeface="+mj-lt"/>
              </a:rPr>
              <a:t> of </a:t>
            </a:r>
            <a:r>
              <a:rPr lang="en-US" sz="2300" dirty="0" err="1" smtClean="0">
                <a:latin typeface="+mj-lt"/>
              </a:rPr>
              <a:t>Puneet</a:t>
            </a:r>
            <a:r>
              <a:rPr lang="en-US" sz="2300" dirty="0" smtClean="0">
                <a:latin typeface="+mj-lt"/>
              </a:rPr>
              <a:t>, then </a:t>
            </a:r>
            <a:r>
              <a:rPr lang="en-US" sz="2300" dirty="0" err="1" smtClean="0">
                <a:latin typeface="+mj-lt"/>
              </a:rPr>
              <a:t>Ramesh</a:t>
            </a:r>
            <a:r>
              <a:rPr lang="en-US" sz="2300" dirty="0" smtClean="0">
                <a:latin typeface="+mj-lt"/>
              </a:rPr>
              <a:t> and </a:t>
            </a:r>
            <a:r>
              <a:rPr lang="en-US" sz="2300" dirty="0" err="1" smtClean="0">
                <a:latin typeface="+mj-lt"/>
              </a:rPr>
              <a:t>Ranjan</a:t>
            </a:r>
            <a:r>
              <a:rPr lang="en-US" sz="2300" dirty="0" smtClean="0">
                <a:latin typeface="+mj-lt"/>
              </a:rPr>
              <a:t> both </a:t>
            </a:r>
            <a:r>
              <a:rPr lang="en-US" sz="2300" dirty="0" smtClean="0">
                <a:latin typeface="+mj-lt"/>
              </a:rPr>
              <a:t>are endorsers.</a:t>
            </a:r>
          </a:p>
          <a:p>
            <a:pPr algn="just"/>
            <a:r>
              <a:rPr lang="en-US" sz="2300" dirty="0" smtClean="0">
                <a:latin typeface="+mj-lt"/>
              </a:rPr>
              <a:t>b) </a:t>
            </a:r>
            <a:r>
              <a:rPr lang="en-US" sz="2300" b="1" dirty="0" smtClean="0">
                <a:latin typeface="+mj-lt"/>
              </a:rPr>
              <a:t>The Endorsee – </a:t>
            </a:r>
            <a:r>
              <a:rPr lang="en-US" sz="2300" dirty="0" smtClean="0">
                <a:latin typeface="+mj-lt"/>
              </a:rPr>
              <a:t>the person in whose </a:t>
            </a:r>
            <a:r>
              <a:rPr lang="en-US" sz="2300" dirty="0" err="1" smtClean="0">
                <a:latin typeface="+mj-lt"/>
              </a:rPr>
              <a:t>favour</a:t>
            </a:r>
            <a:r>
              <a:rPr lang="en-US" sz="2300" dirty="0" smtClean="0">
                <a:latin typeface="+mj-lt"/>
              </a:rPr>
              <a:t> the note is negotiated </a:t>
            </a:r>
            <a:r>
              <a:rPr lang="en-US" sz="2300" dirty="0" smtClean="0">
                <a:latin typeface="+mj-lt"/>
              </a:rPr>
              <a:t>by endorsement</a:t>
            </a:r>
            <a:r>
              <a:rPr lang="en-US" sz="2300" dirty="0" smtClean="0">
                <a:latin typeface="+mj-lt"/>
              </a:rPr>
              <a:t>. In the above, it is </a:t>
            </a:r>
            <a:r>
              <a:rPr lang="en-US" sz="2300" dirty="0" err="1" smtClean="0">
                <a:latin typeface="+mj-lt"/>
              </a:rPr>
              <a:t>Ranjan</a:t>
            </a:r>
            <a:r>
              <a:rPr lang="en-US" sz="2300" dirty="0" smtClean="0">
                <a:latin typeface="+mj-lt"/>
              </a:rPr>
              <a:t> and then </a:t>
            </a:r>
            <a:r>
              <a:rPr lang="en-US" sz="2300" dirty="0" err="1" smtClean="0">
                <a:latin typeface="+mj-lt"/>
              </a:rPr>
              <a:t>Puneet</a:t>
            </a:r>
            <a:endParaRPr lang="en-US" sz="2300" b="1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object 2"/>
          <p:cNvSpPr txBox="1"/>
          <p:nvPr/>
        </p:nvSpPr>
        <p:spPr>
          <a:xfrm>
            <a:off x="381000" y="228600"/>
            <a:ext cx="8229600" cy="5952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Essentials of Promissory 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Note</a:t>
            </a:r>
          </a:p>
          <a:p>
            <a:pPr algn="just"/>
            <a:endParaRPr lang="en-US" sz="2400" b="1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1. </a:t>
            </a:r>
            <a:r>
              <a:rPr lang="en-US" sz="2400" b="1" dirty="0" smtClean="0">
                <a:latin typeface="+mj-lt"/>
              </a:rPr>
              <a:t>It must be in writing: </a:t>
            </a:r>
            <a:r>
              <a:rPr lang="en-US" sz="2400" dirty="0" smtClean="0">
                <a:latin typeface="+mj-lt"/>
              </a:rPr>
              <a:t>A promissory note has to be in writing. </a:t>
            </a:r>
            <a:r>
              <a:rPr lang="en-US" sz="2400" dirty="0" smtClean="0">
                <a:latin typeface="+mj-lt"/>
              </a:rPr>
              <a:t>An oral promise </a:t>
            </a:r>
            <a:r>
              <a:rPr lang="en-US" sz="2400" dirty="0" smtClean="0">
                <a:latin typeface="+mj-lt"/>
              </a:rPr>
              <a:t>to pay does not become a promissory note. The writing may be on </a:t>
            </a:r>
            <a:r>
              <a:rPr lang="en-US" sz="2400" dirty="0" smtClean="0">
                <a:latin typeface="+mj-lt"/>
              </a:rPr>
              <a:t>any paper </a:t>
            </a:r>
            <a:r>
              <a:rPr lang="en-US" sz="2400" dirty="0" smtClean="0">
                <a:latin typeface="+mj-lt"/>
              </a:rPr>
              <a:t>or </a:t>
            </a:r>
            <a:r>
              <a:rPr lang="en-US" sz="2400" dirty="0" smtClean="0">
                <a:latin typeface="+mj-lt"/>
              </a:rPr>
              <a:t>book</a:t>
            </a:r>
          </a:p>
          <a:p>
            <a:pPr algn="just"/>
            <a:r>
              <a:rPr lang="en-US" sz="2400" dirty="0" smtClean="0">
                <a:latin typeface="+mj-lt"/>
              </a:rPr>
              <a:t>2. </a:t>
            </a:r>
            <a:r>
              <a:rPr lang="en-US" sz="2400" b="1" dirty="0" smtClean="0">
                <a:latin typeface="+mj-lt"/>
              </a:rPr>
              <a:t>It must contain a promise or undertaking to </a:t>
            </a:r>
            <a:r>
              <a:rPr lang="en-US" sz="2400" b="1" dirty="0" smtClean="0">
                <a:latin typeface="+mj-lt"/>
              </a:rPr>
              <a:t>pay: </a:t>
            </a:r>
            <a:r>
              <a:rPr lang="en-US" sz="2400" dirty="0" smtClean="0">
                <a:latin typeface="+mj-lt"/>
              </a:rPr>
              <a:t>There </a:t>
            </a:r>
            <a:r>
              <a:rPr lang="en-US" sz="2400" dirty="0" smtClean="0">
                <a:latin typeface="+mj-lt"/>
              </a:rPr>
              <a:t>must be a promise or an undertaking to pay. The undertaking to </a:t>
            </a:r>
            <a:r>
              <a:rPr lang="en-US" sz="2400" dirty="0" smtClean="0">
                <a:latin typeface="+mj-lt"/>
              </a:rPr>
              <a:t>pay may </a:t>
            </a:r>
            <a:r>
              <a:rPr lang="en-US" sz="2400" dirty="0" smtClean="0">
                <a:latin typeface="+mj-lt"/>
              </a:rPr>
              <a:t>be gathered either from express words or by necessary implication. A </a:t>
            </a:r>
            <a:r>
              <a:rPr lang="en-US" sz="2400" dirty="0" smtClean="0">
                <a:latin typeface="+mj-lt"/>
              </a:rPr>
              <a:t>mere acknowledgement </a:t>
            </a:r>
            <a:r>
              <a:rPr lang="en-US" sz="2400" dirty="0" smtClean="0">
                <a:latin typeface="+mj-lt"/>
              </a:rPr>
              <a:t>of indebtedness is not a promissory note, although it is </a:t>
            </a:r>
            <a:r>
              <a:rPr lang="en-US" sz="2400" dirty="0" smtClean="0">
                <a:latin typeface="+mj-lt"/>
              </a:rPr>
              <a:t>valid as </a:t>
            </a:r>
            <a:r>
              <a:rPr lang="en-US" sz="2400" dirty="0" smtClean="0">
                <a:latin typeface="+mj-lt"/>
              </a:rPr>
              <a:t>an agreement and may be sued upon as </a:t>
            </a:r>
            <a:r>
              <a:rPr lang="en-US" sz="2400" dirty="0" smtClean="0">
                <a:latin typeface="+mj-lt"/>
              </a:rPr>
              <a:t>such</a:t>
            </a:r>
          </a:p>
          <a:p>
            <a:pPr algn="just"/>
            <a:r>
              <a:rPr lang="en-US" sz="2400" dirty="0" smtClean="0">
                <a:latin typeface="+mj-lt"/>
              </a:rPr>
              <a:t>3. </a:t>
            </a:r>
            <a:r>
              <a:rPr lang="en-US" sz="2400" b="1" dirty="0" smtClean="0">
                <a:latin typeface="+mj-lt"/>
              </a:rPr>
              <a:t>The promise to pay must be unconditional:</a:t>
            </a:r>
          </a:p>
          <a:p>
            <a:pPr algn="just"/>
            <a:r>
              <a:rPr lang="en-US" sz="2400" dirty="0" smtClean="0">
                <a:latin typeface="+mj-lt"/>
              </a:rPr>
              <a:t>• A promissory note must contain an unconditional promise to pay</a:t>
            </a:r>
          </a:p>
          <a:p>
            <a:pPr algn="just"/>
            <a:r>
              <a:rPr lang="en-US" sz="2400" dirty="0" smtClean="0">
                <a:latin typeface="+mj-lt"/>
              </a:rPr>
              <a:t>• The promise to pay must not depend upon the happening of some </a:t>
            </a:r>
            <a:r>
              <a:rPr lang="en-US" sz="2400" dirty="0" smtClean="0">
                <a:latin typeface="+mj-lt"/>
              </a:rPr>
              <a:t>uncertain event</a:t>
            </a:r>
            <a:r>
              <a:rPr lang="en-US" sz="2400" dirty="0" smtClean="0">
                <a:latin typeface="+mj-lt"/>
              </a:rPr>
              <a:t>, i.e., a contingency or the fulfillment of a </a:t>
            </a:r>
            <a:r>
              <a:rPr lang="en-US" sz="2400" dirty="0" smtClean="0">
                <a:latin typeface="+mj-lt"/>
              </a:rPr>
              <a:t>condition</a:t>
            </a:r>
            <a:endParaRPr lang="en-US" sz="2300" b="1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4434</TotalTime>
  <Words>1215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  Class: B.Com – Part-2  Subject: Business Regulatory Framework TOPIC:  Negotiable Instrument Act, 1881 - Part -A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423</cp:revision>
  <dcterms:created xsi:type="dcterms:W3CDTF">2011-08-23T10:02:56Z</dcterms:created>
  <dcterms:modified xsi:type="dcterms:W3CDTF">2020-05-29T08:53:08Z</dcterms:modified>
</cp:coreProperties>
</file>