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24" r:id="rId1"/>
  </p:sldMasterIdLst>
  <p:notesMasterIdLst>
    <p:notesMasterId r:id="rId14"/>
  </p:notesMasterIdLst>
  <p:sldIdLst>
    <p:sldId id="256" r:id="rId2"/>
    <p:sldId id="373" r:id="rId3"/>
    <p:sldId id="377" r:id="rId4"/>
    <p:sldId id="378" r:id="rId5"/>
    <p:sldId id="379" r:id="rId6"/>
    <p:sldId id="380" r:id="rId7"/>
    <p:sldId id="381" r:id="rId8"/>
    <p:sldId id="382" r:id="rId9"/>
    <p:sldId id="383" r:id="rId10"/>
    <p:sldId id="384" r:id="rId11"/>
    <p:sldId id="385" r:id="rId12"/>
    <p:sldId id="341" r:id="rId1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83" autoAdjust="0"/>
    <p:restoredTop sz="94624" autoAdjust="0"/>
  </p:normalViewPr>
  <p:slideViewPr>
    <p:cSldViewPr>
      <p:cViewPr>
        <p:scale>
          <a:sx n="55" d="100"/>
          <a:sy n="55" d="100"/>
        </p:scale>
        <p:origin x="-1806" y="-3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8682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7939C81C-429A-4660-8A08-BAC2095E4459}" type="datetimeFigureOut">
              <a:rPr lang="en-US"/>
              <a:pPr>
                <a:defRPr/>
              </a:pPr>
              <a:t>5/29/2020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05DAA0DD-CA63-4319-B945-44A8A88163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A4CAE77-B8B1-49B7-9986-23DC29B73BCB}" type="datetime1">
              <a:rPr lang="en-US" smtClean="0"/>
              <a:pPr>
                <a:defRPr/>
              </a:pPr>
              <a:t>5/29/2020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Author:RK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9E3B3A6-35C4-4A4A-A93B-FEA2E3D8346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60A15E1-6517-4DF2-87C5-84BAA2B375B7}" type="datetime1">
              <a:rPr lang="en-US" smtClean="0"/>
              <a:pPr>
                <a:defRPr/>
              </a:pPr>
              <a:t>5/29/2020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Author:RK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63F6D62-F023-421D-8A7E-B561A86F0A7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C1599A8-CEA0-4EA6-AEBF-68186F8EDCBB}" type="datetime1">
              <a:rPr lang="en-US" smtClean="0"/>
              <a:pPr>
                <a:defRPr/>
              </a:pPr>
              <a:t>5/29/2020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Author:RK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FFF1EA8-75B9-4BFE-A5B1-639BA1B4E44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A26468A-707D-43B7-A2A2-6F6E66C6416E}" type="datetime1">
              <a:rPr lang="en-US" smtClean="0"/>
              <a:pPr>
                <a:defRPr/>
              </a:pPr>
              <a:t>5/29/2020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Author:RK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E88FBAD-9DA8-472F-839A-428AD1F4DEE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6442F78-5EBF-4453-A097-83F2C8DFCA84}" type="datetime1">
              <a:rPr lang="en-US" smtClean="0"/>
              <a:pPr>
                <a:defRPr/>
              </a:pPr>
              <a:t>5/29/2020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Author:RK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0ECD9A4-5F66-4780-BB8E-330017FFA7D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7E1BEA8-81AC-4EAA-9B8B-C356D39A598C}" type="datetime1">
              <a:rPr lang="en-US" smtClean="0"/>
              <a:pPr>
                <a:defRPr/>
              </a:pPr>
              <a:t>5/29/2020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Author:RK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FE8A84-AF12-4731-A1E2-EE3C3AE8E11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F274DF4-1E11-4BE5-94EE-68DC7FD66A04}" type="datetime1">
              <a:rPr lang="en-US" smtClean="0"/>
              <a:pPr>
                <a:defRPr/>
              </a:pPr>
              <a:t>5/29/2020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Author:RK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74873D-DF26-421D-BB7D-2443FD85D71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5305D4A-26BC-4003-A6BB-1FE483E62D74}" type="datetime1">
              <a:rPr lang="en-US" smtClean="0"/>
              <a:pPr>
                <a:defRPr/>
              </a:pPr>
              <a:t>5/29/2020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Author:RK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FF23CE0-A7BA-44DD-B5DD-50C48A27FB9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17256AB-E1A6-415D-9F21-A517C3C15B98}" type="datetime1">
              <a:rPr lang="en-US" smtClean="0"/>
              <a:pPr>
                <a:defRPr/>
              </a:pPr>
              <a:t>5/29/2020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Author:RK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31C3804-7DB4-49F8-98C7-D17834D2E29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526942A-22AA-43F1-BB1B-25EDD8605733}" type="datetime1">
              <a:rPr lang="en-US" smtClean="0"/>
              <a:pPr>
                <a:defRPr/>
              </a:pPr>
              <a:t>5/29/2020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Author:RK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C23F445-A553-4D3F-BF04-A18E2120CA0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4528B13-61B8-4B34-AE66-FAA20D62E9E3}" type="datetime1">
              <a:rPr lang="en-US" smtClean="0"/>
              <a:pPr>
                <a:defRPr/>
              </a:pPr>
              <a:t>5/29/2020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Author:RK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F7CE51B-D314-4748-A7FB-C6BBF3CC08C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DA77A13B-D29E-4A31-9A3D-BDF778EEE264}" type="datetime1">
              <a:rPr lang="en-US" smtClean="0"/>
              <a:pPr>
                <a:defRPr/>
              </a:pPr>
              <a:t>5/29/2020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smtClean="0"/>
              <a:t>Author:RK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1C30FFA0-8383-48F0-ABBC-CA0378A05A1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25" r:id="rId1"/>
    <p:sldLayoutId id="2147484226" r:id="rId2"/>
    <p:sldLayoutId id="2147484227" r:id="rId3"/>
    <p:sldLayoutId id="2147484228" r:id="rId4"/>
    <p:sldLayoutId id="2147484229" r:id="rId5"/>
    <p:sldLayoutId id="2147484230" r:id="rId6"/>
    <p:sldLayoutId id="2147484231" r:id="rId7"/>
    <p:sldLayoutId id="2147484232" r:id="rId8"/>
    <p:sldLayoutId id="2147484233" r:id="rId9"/>
    <p:sldLayoutId id="2147484234" r:id="rId10"/>
    <p:sldLayoutId id="2147484235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Title 1"/>
          <p:cNvSpPr>
            <a:spLocks noGrp="1"/>
          </p:cNvSpPr>
          <p:nvPr>
            <p:ph type="ctrTitle"/>
          </p:nvPr>
        </p:nvSpPr>
        <p:spPr>
          <a:xfrm>
            <a:off x="457200" y="762000"/>
            <a:ext cx="8229600" cy="2667000"/>
          </a:xfrm>
        </p:spPr>
        <p:txBody>
          <a:bodyPr>
            <a:normAutofit/>
          </a:bodyPr>
          <a:lstStyle/>
          <a:p>
            <a:pPr indent="457200"/>
            <a:r>
              <a:rPr sz="4500" b="1" u="sng" smtClean="0">
                <a:solidFill>
                  <a:srgbClr val="FF0000"/>
                </a:solidFill>
              </a:rPr>
              <a:t>WELCOME</a:t>
            </a:r>
            <a:r>
              <a:rPr sz="3200">
                <a:solidFill>
                  <a:srgbClr val="FF0000"/>
                </a:solidFill>
              </a:rPr>
              <a:t/>
            </a:r>
            <a:br>
              <a:rPr sz="3200">
                <a:solidFill>
                  <a:srgbClr val="FF0000"/>
                </a:solidFill>
              </a:rPr>
            </a:br>
            <a:r>
              <a:rPr sz="3200">
                <a:solidFill>
                  <a:srgbClr val="FF0000"/>
                </a:solidFill>
              </a:rPr>
              <a:t/>
            </a:r>
            <a:br>
              <a:rPr sz="3200">
                <a:solidFill>
                  <a:srgbClr val="FF0000"/>
                </a:solidFill>
              </a:rPr>
            </a:br>
            <a:r>
              <a:rPr sz="3000" b="1" smtClean="0">
                <a:solidFill>
                  <a:srgbClr val="002060"/>
                </a:solidFill>
              </a:rPr>
              <a:t>Class: B.Com – Part-2 </a:t>
            </a:r>
            <a:br>
              <a:rPr sz="3000" b="1" smtClean="0">
                <a:solidFill>
                  <a:srgbClr val="002060"/>
                </a:solidFill>
              </a:rPr>
            </a:br>
            <a:r>
              <a:rPr sz="3000" b="1" smtClean="0">
                <a:solidFill>
                  <a:srgbClr val="002060"/>
                </a:solidFill>
              </a:rPr>
              <a:t>Subject: Business Regulatory Framework</a:t>
            </a:r>
            <a:r>
              <a:rPr sz="2800" smtClean="0">
                <a:solidFill>
                  <a:srgbClr val="002060"/>
                </a:solidFill>
              </a:rPr>
              <a:t/>
            </a:r>
            <a:br>
              <a:rPr sz="2800" smtClean="0">
                <a:solidFill>
                  <a:srgbClr val="002060"/>
                </a:solidFill>
              </a:rPr>
            </a:br>
            <a:r>
              <a:rPr sz="2700" b="1" smtClean="0">
                <a:solidFill>
                  <a:srgbClr val="FF0000"/>
                </a:solidFill>
              </a:rPr>
              <a:t>TOPIC:</a:t>
            </a:r>
            <a:r>
              <a:rPr lang="en-US" sz="2700" b="1" dirty="0" smtClean="0">
                <a:solidFill>
                  <a:srgbClr val="FF0000"/>
                </a:solidFill>
              </a:rPr>
              <a:t> </a:t>
            </a:r>
            <a:r>
              <a:rPr lang="en-US" sz="2700" dirty="0" smtClean="0">
                <a:solidFill>
                  <a:srgbClr val="FF0000"/>
                </a:solidFill>
              </a:rPr>
              <a:t> </a:t>
            </a:r>
            <a:r>
              <a:rPr lang="en-US" sz="2700" b="1" dirty="0" smtClean="0">
                <a:solidFill>
                  <a:srgbClr val="FF0000"/>
                </a:solidFill>
              </a:rPr>
              <a:t>Negotiable Instrument Act, 1881 - Part -A</a:t>
            </a:r>
            <a:endParaRPr sz="2700" b="1">
              <a:solidFill>
                <a:srgbClr val="FF0000"/>
              </a:solidFill>
            </a:endParaRPr>
          </a:p>
        </p:txBody>
      </p:sp>
      <p:sp>
        <p:nvSpPr>
          <p:cNvPr id="6146" name="Subtitle 2"/>
          <p:cNvSpPr>
            <a:spLocks noGrp="1"/>
          </p:cNvSpPr>
          <p:nvPr>
            <p:ph type="subTitle" idx="1"/>
          </p:nvPr>
        </p:nvSpPr>
        <p:spPr>
          <a:xfrm>
            <a:off x="914400" y="3352800"/>
            <a:ext cx="6934200" cy="3200400"/>
          </a:xfrm>
        </p:spPr>
        <p:txBody>
          <a:bodyPr>
            <a:normAutofit lnSpcReduction="10000"/>
          </a:bodyPr>
          <a:lstStyle/>
          <a:p>
            <a:pPr algn="ctr" eaLnBrk="1" hangingPunct="1"/>
            <a:endParaRPr lang="en-US" sz="4000" b="1" u="sng" dirty="0"/>
          </a:p>
          <a:p>
            <a:pPr algn="ctr" eaLnBrk="1" hangingPunct="1"/>
            <a:r>
              <a:rPr lang="en-US" sz="2600" b="1" u="sng" dirty="0">
                <a:solidFill>
                  <a:schemeClr val="tx1"/>
                </a:solidFill>
              </a:rPr>
              <a:t>Prepared By</a:t>
            </a:r>
          </a:p>
          <a:p>
            <a:pPr algn="ctr" eaLnBrk="1" hangingPunct="1">
              <a:spcBef>
                <a:spcPts val="200"/>
              </a:spcBef>
            </a:pPr>
            <a:r>
              <a:rPr lang="en-US" sz="2600" b="1" dirty="0">
                <a:solidFill>
                  <a:schemeClr val="tx1"/>
                </a:solidFill>
              </a:rPr>
              <a:t> Dr. SHAHID IQBAL </a:t>
            </a:r>
          </a:p>
          <a:p>
            <a:pPr algn="ctr" eaLnBrk="1" hangingPunct="1">
              <a:spcBef>
                <a:spcPts val="200"/>
              </a:spcBef>
            </a:pPr>
            <a:r>
              <a:rPr lang="en-US" sz="2600" b="1" dirty="0">
                <a:solidFill>
                  <a:schemeClr val="tx1"/>
                </a:solidFill>
              </a:rPr>
              <a:t>Guest Faculty,</a:t>
            </a:r>
          </a:p>
          <a:p>
            <a:pPr algn="ctr" eaLnBrk="1" hangingPunct="1">
              <a:spcBef>
                <a:spcPts val="200"/>
              </a:spcBef>
            </a:pPr>
            <a:r>
              <a:rPr lang="en-US" sz="2600" b="1" dirty="0">
                <a:solidFill>
                  <a:schemeClr val="tx1"/>
                </a:solidFill>
              </a:rPr>
              <a:t>Marwari College, </a:t>
            </a:r>
            <a:r>
              <a:rPr lang="en-US" sz="2600" b="1" dirty="0" err="1">
                <a:solidFill>
                  <a:schemeClr val="tx1"/>
                </a:solidFill>
              </a:rPr>
              <a:t>Darbhanga</a:t>
            </a:r>
            <a:r>
              <a:rPr lang="en-US" sz="2600" b="1" dirty="0">
                <a:solidFill>
                  <a:schemeClr val="tx1"/>
                </a:solidFill>
              </a:rPr>
              <a:t>,</a:t>
            </a:r>
          </a:p>
          <a:p>
            <a:pPr algn="ctr" eaLnBrk="1" hangingPunct="1">
              <a:spcBef>
                <a:spcPts val="200"/>
              </a:spcBef>
            </a:pPr>
            <a:r>
              <a:rPr lang="en-US" sz="2600" b="1" dirty="0">
                <a:solidFill>
                  <a:schemeClr val="tx1"/>
                </a:solidFill>
              </a:rPr>
              <a:t>Mobile No. and </a:t>
            </a:r>
            <a:r>
              <a:rPr lang="en-US" sz="2600" b="1" dirty="0" err="1" smtClean="0">
                <a:solidFill>
                  <a:schemeClr val="tx1"/>
                </a:solidFill>
              </a:rPr>
              <a:t>Whatsup</a:t>
            </a:r>
            <a:r>
              <a:rPr lang="en-US" sz="2600" b="1" dirty="0" smtClean="0">
                <a:solidFill>
                  <a:schemeClr val="tx1"/>
                </a:solidFill>
              </a:rPr>
              <a:t> </a:t>
            </a:r>
            <a:r>
              <a:rPr lang="en-US" sz="2600" b="1" dirty="0">
                <a:solidFill>
                  <a:schemeClr val="tx1"/>
                </a:solidFill>
              </a:rPr>
              <a:t>No. : 7004160257</a:t>
            </a:r>
          </a:p>
          <a:p>
            <a:pPr algn="ctr" eaLnBrk="1" hangingPunct="1">
              <a:spcBef>
                <a:spcPts val="200"/>
              </a:spcBef>
            </a:pPr>
            <a:r>
              <a:rPr lang="en-US" sz="2600" b="1" dirty="0">
                <a:solidFill>
                  <a:schemeClr val="tx1"/>
                </a:solidFill>
              </a:rPr>
              <a:t>Email ID: shahidlnmu@gmail.com</a:t>
            </a:r>
          </a:p>
          <a:p>
            <a:pPr algn="ctr" eaLnBrk="1" hangingPunct="1">
              <a:spcBef>
                <a:spcPts val="200"/>
              </a:spcBef>
            </a:pPr>
            <a:endParaRPr lang="en-US" sz="2500" b="1" dirty="0">
              <a:solidFill>
                <a:schemeClr val="tx1"/>
              </a:solidFill>
            </a:endParaRPr>
          </a:p>
          <a:p>
            <a:pPr algn="ctr" eaLnBrk="1" hangingPunct="1"/>
            <a:endParaRPr lang="en-US" b="1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4B983EA-4DB7-458D-B9AE-3F22BC91E938}" type="slidenum">
              <a:rPr lang="en-US"/>
              <a:pPr>
                <a:defRPr/>
              </a:pPr>
              <a:t>1</a:t>
            </a:fld>
            <a:endParaRPr lang="en-US" dirty="0"/>
          </a:p>
        </p:txBody>
      </p:sp>
    </p:spTree>
  </p:cSld>
  <p:clrMapOvr>
    <a:masterClrMapping/>
  </p:clrMapOvr>
  <p:transition spd="slow">
    <p:pull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fld id="{BEFF15C5-7A37-4B5C-9F13-4DD073D7DC40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4" name="object 2"/>
          <p:cNvSpPr txBox="1"/>
          <p:nvPr/>
        </p:nvSpPr>
        <p:spPr>
          <a:xfrm>
            <a:off x="381000" y="228600"/>
            <a:ext cx="8229600" cy="592213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just"/>
            <a:r>
              <a:rPr lang="en-US" sz="2400" b="1" dirty="0" smtClean="0">
                <a:latin typeface="+mj-lt"/>
              </a:rPr>
              <a:t>4</a:t>
            </a:r>
            <a:r>
              <a:rPr lang="en-US" sz="2400" b="1" dirty="0" smtClean="0">
                <a:latin typeface="+mj-lt"/>
              </a:rPr>
              <a:t>.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b="1" dirty="0" smtClean="0">
                <a:latin typeface="+mj-lt"/>
              </a:rPr>
              <a:t>It must be signed by the maker:</a:t>
            </a:r>
          </a:p>
          <a:p>
            <a:pPr algn="just"/>
            <a:r>
              <a:rPr lang="en-US" sz="2400" dirty="0" smtClean="0">
                <a:latin typeface="+mj-lt"/>
              </a:rPr>
              <a:t>• It is imperative that the promissory note should be duly authenticated </a:t>
            </a:r>
            <a:r>
              <a:rPr lang="en-US" sz="2400" dirty="0" smtClean="0">
                <a:latin typeface="+mj-lt"/>
              </a:rPr>
              <a:t>by the signature</a:t>
            </a:r>
            <a:r>
              <a:rPr lang="en-US" sz="2400" dirty="0" smtClean="0">
                <a:latin typeface="+mj-lt"/>
              </a:rPr>
              <a:t>‘ of the maker</a:t>
            </a:r>
          </a:p>
          <a:p>
            <a:pPr algn="just"/>
            <a:r>
              <a:rPr lang="en-US" sz="2400" dirty="0" smtClean="0">
                <a:latin typeface="+mj-lt"/>
              </a:rPr>
              <a:t>• </a:t>
            </a:r>
            <a:r>
              <a:rPr lang="en-US" sz="2400" dirty="0" smtClean="0">
                <a:latin typeface="+mj-lt"/>
              </a:rPr>
              <a:t>Signature</a:t>
            </a:r>
            <a:r>
              <a:rPr lang="en-US" sz="2400" dirty="0" smtClean="0">
                <a:latin typeface="+mj-lt"/>
              </a:rPr>
              <a:t>‘ means the writing or otherwise affixing a person‘s name or a </a:t>
            </a:r>
            <a:r>
              <a:rPr lang="en-US" sz="2400" dirty="0" smtClean="0">
                <a:latin typeface="+mj-lt"/>
              </a:rPr>
              <a:t>mark to </a:t>
            </a:r>
            <a:r>
              <a:rPr lang="en-US" sz="2400" dirty="0" smtClean="0">
                <a:latin typeface="+mj-lt"/>
              </a:rPr>
              <a:t>represent his name, by himself or by his authority with the intention </a:t>
            </a:r>
            <a:r>
              <a:rPr lang="en-US" sz="2400" dirty="0" smtClean="0">
                <a:latin typeface="+mj-lt"/>
              </a:rPr>
              <a:t>of authenticating </a:t>
            </a:r>
            <a:r>
              <a:rPr lang="en-US" sz="2400" dirty="0" smtClean="0">
                <a:latin typeface="+mj-lt"/>
              </a:rPr>
              <a:t>a document</a:t>
            </a:r>
          </a:p>
          <a:p>
            <a:pPr algn="just"/>
            <a:r>
              <a:rPr lang="en-US" sz="2400" b="1" dirty="0" smtClean="0">
                <a:latin typeface="+mj-lt"/>
              </a:rPr>
              <a:t>5. The maker must be a certain person:</a:t>
            </a:r>
          </a:p>
          <a:p>
            <a:pPr algn="just"/>
            <a:r>
              <a:rPr lang="en-US" sz="2400" dirty="0" smtClean="0">
                <a:latin typeface="+mj-lt"/>
              </a:rPr>
              <a:t>• The instrument must itself indicate with certainty who is the person or are </a:t>
            </a:r>
            <a:r>
              <a:rPr lang="en-US" sz="2400" dirty="0" smtClean="0">
                <a:latin typeface="+mj-lt"/>
              </a:rPr>
              <a:t>the persons </a:t>
            </a:r>
            <a:r>
              <a:rPr lang="en-US" sz="2400" dirty="0" smtClean="0">
                <a:latin typeface="+mj-lt"/>
              </a:rPr>
              <a:t>engaging himself or themselves to pay</a:t>
            </a:r>
          </a:p>
          <a:p>
            <a:pPr algn="just"/>
            <a:r>
              <a:rPr lang="en-US" sz="2400" dirty="0" smtClean="0">
                <a:latin typeface="+mj-lt"/>
              </a:rPr>
              <a:t>• Alternative </a:t>
            </a:r>
            <a:r>
              <a:rPr lang="en-US" sz="2400" dirty="0" err="1" smtClean="0">
                <a:latin typeface="+mj-lt"/>
              </a:rPr>
              <a:t>promisors</a:t>
            </a:r>
            <a:r>
              <a:rPr lang="en-US" sz="2400" dirty="0" smtClean="0">
                <a:latin typeface="+mj-lt"/>
              </a:rPr>
              <a:t> are not permitted in law because of the general rule </a:t>
            </a:r>
            <a:r>
              <a:rPr lang="en-US" sz="2400" dirty="0" smtClean="0">
                <a:latin typeface="+mj-lt"/>
              </a:rPr>
              <a:t>that―where </a:t>
            </a:r>
            <a:r>
              <a:rPr lang="en-US" sz="2400" dirty="0" smtClean="0">
                <a:latin typeface="+mj-lt"/>
              </a:rPr>
              <a:t>liability lies no ambiguity must </a:t>
            </a:r>
            <a:r>
              <a:rPr lang="en-US" sz="2400" dirty="0" smtClean="0">
                <a:latin typeface="+mj-lt"/>
              </a:rPr>
              <a:t>lie</a:t>
            </a:r>
          </a:p>
          <a:p>
            <a:pPr algn="just"/>
            <a:r>
              <a:rPr lang="en-US" sz="2400" b="1" dirty="0" smtClean="0">
                <a:latin typeface="+mj-lt"/>
              </a:rPr>
              <a:t>6. The payee must be </a:t>
            </a:r>
            <a:r>
              <a:rPr lang="en-US" sz="2400" b="1" dirty="0" smtClean="0">
                <a:latin typeface="+mj-lt"/>
              </a:rPr>
              <a:t>certain: </a:t>
            </a:r>
            <a:r>
              <a:rPr lang="en-US" sz="2400" dirty="0" smtClean="0">
                <a:latin typeface="+mj-lt"/>
              </a:rPr>
              <a:t>Like </a:t>
            </a:r>
            <a:r>
              <a:rPr lang="en-US" sz="2400" dirty="0" smtClean="0">
                <a:latin typeface="+mj-lt"/>
              </a:rPr>
              <a:t>the maker the payee of a pro-note must also be certain on the face of </a:t>
            </a:r>
            <a:r>
              <a:rPr lang="en-US" sz="2400" dirty="0" smtClean="0">
                <a:latin typeface="+mj-lt"/>
              </a:rPr>
              <a:t>the instrument</a:t>
            </a:r>
            <a:r>
              <a:rPr lang="en-US" sz="2400" dirty="0" smtClean="0">
                <a:latin typeface="+mj-lt"/>
              </a:rPr>
              <a:t>. A note in </a:t>
            </a:r>
            <a:r>
              <a:rPr lang="en-US" sz="2400" dirty="0" err="1" smtClean="0">
                <a:latin typeface="+mj-lt"/>
              </a:rPr>
              <a:t>favour</a:t>
            </a:r>
            <a:r>
              <a:rPr lang="en-US" sz="2400" dirty="0" smtClean="0">
                <a:latin typeface="+mj-lt"/>
              </a:rPr>
              <a:t> of fictitious person is illegal and void. A </a:t>
            </a:r>
            <a:r>
              <a:rPr lang="en-US" sz="2400" dirty="0" err="1" smtClean="0">
                <a:latin typeface="+mj-lt"/>
              </a:rPr>
              <a:t>pronote</a:t>
            </a:r>
            <a:r>
              <a:rPr lang="en-US" sz="2400" dirty="0" smtClean="0">
                <a:latin typeface="+mj-lt"/>
              </a:rPr>
              <a:t> made </a:t>
            </a:r>
            <a:r>
              <a:rPr lang="en-US" sz="2400" dirty="0" smtClean="0">
                <a:latin typeface="+mj-lt"/>
              </a:rPr>
              <a:t>payable to the maker himself is a nullity, the reason being the </a:t>
            </a:r>
            <a:r>
              <a:rPr lang="en-US" sz="2400" dirty="0" smtClean="0">
                <a:latin typeface="+mj-lt"/>
              </a:rPr>
              <a:t>same person </a:t>
            </a:r>
            <a:r>
              <a:rPr lang="en-US" sz="2400" dirty="0" smtClean="0">
                <a:latin typeface="+mj-lt"/>
              </a:rPr>
              <a:t>is both the </a:t>
            </a:r>
            <a:r>
              <a:rPr lang="en-US" sz="2400" dirty="0" err="1" smtClean="0">
                <a:latin typeface="+mj-lt"/>
              </a:rPr>
              <a:t>promisor</a:t>
            </a:r>
            <a:r>
              <a:rPr lang="en-US" sz="2400" dirty="0" smtClean="0">
                <a:latin typeface="+mj-lt"/>
              </a:rPr>
              <a:t> and the </a:t>
            </a:r>
            <a:r>
              <a:rPr lang="en-US" sz="2400" dirty="0" err="1" smtClean="0">
                <a:latin typeface="+mj-lt"/>
              </a:rPr>
              <a:t>promisee</a:t>
            </a:r>
            <a:endParaRPr lang="en-US" sz="2300" b="1" dirty="0" smtClean="0">
              <a:latin typeface="+mj-lt"/>
              <a:cs typeface="Calibri" pitchFamily="34" charset="0"/>
            </a:endParaRPr>
          </a:p>
        </p:txBody>
      </p:sp>
    </p:spTree>
  </p:cSld>
  <p:clrMapOvr>
    <a:masterClrMapping/>
  </p:clrMapOvr>
  <p:transition spd="slow">
    <p:wedg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fld id="{BEFF15C5-7A37-4B5C-9F13-4DD073D7DC40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4" name="object 2"/>
          <p:cNvSpPr txBox="1"/>
          <p:nvPr/>
        </p:nvSpPr>
        <p:spPr>
          <a:xfrm>
            <a:off x="381000" y="228600"/>
            <a:ext cx="8229600" cy="259814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just"/>
            <a:r>
              <a:rPr lang="en-US" sz="2400" b="1" dirty="0" smtClean="0">
                <a:latin typeface="+mj-lt"/>
              </a:rPr>
              <a:t>7</a:t>
            </a:r>
            <a:r>
              <a:rPr lang="en-US" sz="2400" b="1" dirty="0" smtClean="0">
                <a:latin typeface="+mj-lt"/>
              </a:rPr>
              <a:t>. The sum payable must be </a:t>
            </a:r>
            <a:r>
              <a:rPr lang="en-US" sz="2400" b="1" dirty="0" smtClean="0">
                <a:latin typeface="+mj-lt"/>
              </a:rPr>
              <a:t>certain: </a:t>
            </a:r>
            <a:r>
              <a:rPr lang="en-US" sz="2400" dirty="0" smtClean="0">
                <a:latin typeface="+mj-lt"/>
              </a:rPr>
              <a:t>For </a:t>
            </a:r>
            <a:r>
              <a:rPr lang="en-US" sz="2400" dirty="0" smtClean="0">
                <a:latin typeface="+mj-lt"/>
              </a:rPr>
              <a:t>a valid </a:t>
            </a:r>
            <a:r>
              <a:rPr lang="en-US" sz="2400" dirty="0" err="1" smtClean="0">
                <a:latin typeface="+mj-lt"/>
              </a:rPr>
              <a:t>pronote</a:t>
            </a:r>
            <a:r>
              <a:rPr lang="en-US" sz="2400" dirty="0" smtClean="0">
                <a:latin typeface="+mj-lt"/>
              </a:rPr>
              <a:t> it is also essential that the sum of money promised to </a:t>
            </a:r>
            <a:r>
              <a:rPr lang="en-US" sz="2400" dirty="0" smtClean="0">
                <a:latin typeface="+mj-lt"/>
              </a:rPr>
              <a:t>be payable </a:t>
            </a:r>
            <a:r>
              <a:rPr lang="en-US" sz="2400" dirty="0" smtClean="0">
                <a:latin typeface="+mj-lt"/>
              </a:rPr>
              <a:t>must be certain and </a:t>
            </a:r>
            <a:r>
              <a:rPr lang="en-US" sz="2400" dirty="0" smtClean="0">
                <a:latin typeface="+mj-lt"/>
              </a:rPr>
              <a:t>definite The </a:t>
            </a:r>
            <a:r>
              <a:rPr lang="en-US" sz="2400" dirty="0" smtClean="0">
                <a:latin typeface="+mj-lt"/>
              </a:rPr>
              <a:t>amount payable must not be capable of contingent additions </a:t>
            </a:r>
            <a:r>
              <a:rPr lang="en-US" sz="2400" dirty="0" smtClean="0">
                <a:latin typeface="+mj-lt"/>
              </a:rPr>
              <a:t>or Subtractions</a:t>
            </a:r>
          </a:p>
          <a:p>
            <a:pPr algn="just"/>
            <a:r>
              <a:rPr lang="en-US" sz="2400" b="1" dirty="0" smtClean="0">
                <a:latin typeface="+mj-lt"/>
              </a:rPr>
              <a:t>8. The </a:t>
            </a:r>
            <a:r>
              <a:rPr lang="en-US" sz="2400" b="1" dirty="0" smtClean="0">
                <a:latin typeface="+mj-lt"/>
              </a:rPr>
              <a:t>amount payable must be in legal tender money of </a:t>
            </a:r>
            <a:r>
              <a:rPr lang="en-US" sz="2400" b="1" dirty="0" smtClean="0">
                <a:latin typeface="+mj-lt"/>
              </a:rPr>
              <a:t>India: </a:t>
            </a:r>
            <a:r>
              <a:rPr lang="en-US" sz="2400" dirty="0" smtClean="0">
                <a:latin typeface="+mj-lt"/>
              </a:rPr>
              <a:t>A </a:t>
            </a:r>
            <a:r>
              <a:rPr lang="en-US" sz="2400" dirty="0" smtClean="0">
                <a:latin typeface="+mj-lt"/>
              </a:rPr>
              <a:t>document containing a promise to pay a certain amount of foreign money </a:t>
            </a:r>
            <a:r>
              <a:rPr lang="en-US" sz="2400" dirty="0" smtClean="0">
                <a:latin typeface="+mj-lt"/>
              </a:rPr>
              <a:t>or to </a:t>
            </a:r>
            <a:r>
              <a:rPr lang="en-US" sz="2400" dirty="0" smtClean="0">
                <a:latin typeface="+mj-lt"/>
              </a:rPr>
              <a:t>deliver a certain quantity of goods is not a </a:t>
            </a:r>
            <a:r>
              <a:rPr lang="en-US" sz="2400" dirty="0" err="1" smtClean="0">
                <a:latin typeface="+mj-lt"/>
              </a:rPr>
              <a:t>pronote</a:t>
            </a:r>
            <a:endParaRPr lang="en-US" sz="2300" b="1" dirty="0" smtClean="0">
              <a:latin typeface="+mj-lt"/>
              <a:cs typeface="Calibri" pitchFamily="34" charset="0"/>
            </a:endParaRPr>
          </a:p>
        </p:txBody>
      </p:sp>
    </p:spTree>
  </p:cSld>
  <p:clrMapOvr>
    <a:masterClrMapping/>
  </p:clrMapOvr>
  <p:transition spd="slow">
    <p:wedg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algn="ctr"/>
            <a:r>
              <a:rPr lang="en-US" sz="5000" dirty="0">
                <a:solidFill>
                  <a:srgbClr val="FF0000"/>
                </a:solidFill>
              </a:rPr>
              <a:t>Thank You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fld id="{BEFF15C5-7A37-4B5C-9F13-4DD073D7DC40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</p:cSld>
  <p:clrMapOvr>
    <a:masterClrMapping/>
  </p:clrMapOvr>
  <p:transition spd="slow">
    <p:wedg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fld id="{BEFF15C5-7A37-4B5C-9F13-4DD073D7DC40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4" name="object 2"/>
          <p:cNvSpPr txBox="1"/>
          <p:nvPr/>
        </p:nvSpPr>
        <p:spPr>
          <a:xfrm>
            <a:off x="533400" y="381000"/>
            <a:ext cx="8229600" cy="57620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Negotiable Instrument Act, 1881:</a:t>
            </a:r>
            <a:endParaRPr lang="en-US" sz="2800" b="1" dirty="0" smtClean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  <a:p>
            <a:pPr algn="just"/>
            <a:endParaRPr lang="en-US" sz="2400" dirty="0" smtClean="0"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en-US" sz="2600" b="1" dirty="0" smtClean="0">
                <a:latin typeface="Calibri" pitchFamily="34" charset="0"/>
                <a:cs typeface="Calibri" pitchFamily="34" charset="0"/>
              </a:rPr>
              <a:t>Introduction</a:t>
            </a:r>
          </a:p>
          <a:p>
            <a:pPr algn="just"/>
            <a:endParaRPr lang="en-US" sz="2400" dirty="0" smtClean="0"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en-US" sz="2400" dirty="0" smtClean="0">
                <a:latin typeface="Calibri" pitchFamily="34" charset="0"/>
                <a:cs typeface="Calibri" pitchFamily="34" charset="0"/>
              </a:rPr>
              <a:t>For 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commercial transaction, it is always not possible for a business man 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to carry 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huge amount of cash. Businessman, therefore adopt a new method 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of exchanging 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documents- Bills of Exchange, </a:t>
            </a:r>
            <a:r>
              <a:rPr lang="en-US" sz="2400" dirty="0" err="1" smtClean="0">
                <a:latin typeface="Calibri" pitchFamily="34" charset="0"/>
                <a:cs typeface="Calibri" pitchFamily="34" charset="0"/>
              </a:rPr>
              <a:t>Cheques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 etc, in place of money.</a:t>
            </a:r>
          </a:p>
          <a:p>
            <a:pPr algn="just">
              <a:lnSpc>
                <a:spcPct val="40000"/>
              </a:lnSpc>
            </a:pPr>
            <a:endParaRPr lang="en-US" sz="2400" dirty="0" smtClean="0"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en-US" sz="2400" dirty="0" smtClean="0">
                <a:latin typeface="Calibri" pitchFamily="34" charset="0"/>
                <a:cs typeface="Calibri" pitchFamily="34" charset="0"/>
              </a:rPr>
              <a:t>These 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documents which are used as a substitution for money are known 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as negotiable 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instrument. The Law relating to negotiable instrument is 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contained in 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the Negotiable Instrument Act, 1881.</a:t>
            </a:r>
          </a:p>
          <a:p>
            <a:pPr algn="just"/>
            <a:endParaRPr lang="en-US" sz="2400" dirty="0" smtClean="0"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en-US" sz="2400" b="1" dirty="0" smtClean="0">
                <a:latin typeface="Calibri" pitchFamily="34" charset="0"/>
                <a:cs typeface="Calibri" pitchFamily="34" charset="0"/>
              </a:rPr>
              <a:t>The </a:t>
            </a:r>
            <a:r>
              <a:rPr lang="en-US" sz="2400" b="1" dirty="0" smtClean="0">
                <a:latin typeface="Calibri" pitchFamily="34" charset="0"/>
                <a:cs typeface="Calibri" pitchFamily="34" charset="0"/>
              </a:rPr>
              <a:t>word negotiable means „transferable by delivery‟ &amp; Instrument </a:t>
            </a:r>
            <a:r>
              <a:rPr lang="en-US" sz="2400" b="1" dirty="0" smtClean="0">
                <a:latin typeface="Calibri" pitchFamily="34" charset="0"/>
                <a:cs typeface="Calibri" pitchFamily="34" charset="0"/>
              </a:rPr>
              <a:t>means any </a:t>
            </a:r>
            <a:r>
              <a:rPr lang="en-US" sz="2400" b="1" dirty="0" smtClean="0">
                <a:latin typeface="Calibri" pitchFamily="34" charset="0"/>
                <a:cs typeface="Calibri" pitchFamily="34" charset="0"/>
              </a:rPr>
              <a:t>written document by which a right is creates in favor of some </a:t>
            </a:r>
            <a:r>
              <a:rPr lang="en-US" sz="2400" b="1" dirty="0" smtClean="0">
                <a:latin typeface="Calibri" pitchFamily="34" charset="0"/>
                <a:cs typeface="Calibri" pitchFamily="34" charset="0"/>
              </a:rPr>
              <a:t>person.</a:t>
            </a:r>
            <a:endParaRPr lang="en-US" sz="2400" b="1" dirty="0" smtClean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ransition spd="slow">
    <p:wedg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fld id="{BEFF15C5-7A37-4B5C-9F13-4DD073D7DC40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4" name="object 2"/>
          <p:cNvSpPr txBox="1"/>
          <p:nvPr/>
        </p:nvSpPr>
        <p:spPr>
          <a:xfrm>
            <a:off x="533400" y="381000"/>
            <a:ext cx="8229600" cy="629146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just"/>
            <a:r>
              <a:rPr lang="en-US" sz="2400" dirty="0" smtClean="0">
                <a:latin typeface="+mj-lt"/>
              </a:rPr>
              <a:t>Thus, A </a:t>
            </a:r>
            <a:r>
              <a:rPr lang="en-US" sz="2400" dirty="0" smtClean="0">
                <a:latin typeface="+mj-lt"/>
              </a:rPr>
              <a:t>negotiable instrument is a document </a:t>
            </a:r>
            <a:r>
              <a:rPr lang="en-US" sz="2400" dirty="0" smtClean="0">
                <a:latin typeface="+mj-lt"/>
              </a:rPr>
              <a:t>guaranteeing </a:t>
            </a:r>
            <a:r>
              <a:rPr lang="en-US" sz="2400" dirty="0" smtClean="0">
                <a:latin typeface="+mj-lt"/>
              </a:rPr>
              <a:t>the payment of </a:t>
            </a:r>
            <a:r>
              <a:rPr lang="en-US" sz="2400" dirty="0" smtClean="0">
                <a:latin typeface="+mj-lt"/>
              </a:rPr>
              <a:t>a specific </a:t>
            </a:r>
            <a:r>
              <a:rPr lang="en-US" sz="2400" dirty="0" smtClean="0">
                <a:latin typeface="+mj-lt"/>
              </a:rPr>
              <a:t>amount of money, either on demand, or at a set time, with the </a:t>
            </a:r>
            <a:r>
              <a:rPr lang="en-US" sz="2400" dirty="0" smtClean="0">
                <a:latin typeface="+mj-lt"/>
              </a:rPr>
              <a:t>payer named </a:t>
            </a:r>
            <a:r>
              <a:rPr lang="en-US" sz="2400" dirty="0" smtClean="0">
                <a:latin typeface="+mj-lt"/>
              </a:rPr>
              <a:t>on the </a:t>
            </a:r>
            <a:r>
              <a:rPr lang="en-US" sz="2400" dirty="0" smtClean="0">
                <a:latin typeface="+mj-lt"/>
              </a:rPr>
              <a:t>document. The </a:t>
            </a:r>
            <a:r>
              <a:rPr lang="en-US" sz="2400" dirty="0" smtClean="0">
                <a:latin typeface="+mj-lt"/>
              </a:rPr>
              <a:t>term Negotiable instrument literally means </a:t>
            </a:r>
            <a:r>
              <a:rPr lang="en-US" sz="2400" dirty="0" smtClean="0">
                <a:latin typeface="+mj-lt"/>
              </a:rPr>
              <a:t>a </a:t>
            </a:r>
            <a:r>
              <a:rPr lang="en-US" sz="2400" dirty="0" smtClean="0">
                <a:latin typeface="+mj-lt"/>
              </a:rPr>
              <a:t>written </a:t>
            </a:r>
            <a:r>
              <a:rPr lang="en-US" sz="2400" dirty="0" smtClean="0">
                <a:latin typeface="+mj-lt"/>
              </a:rPr>
              <a:t>document transferable </a:t>
            </a:r>
            <a:r>
              <a:rPr lang="en-US" sz="2400" dirty="0" smtClean="0">
                <a:latin typeface="+mj-lt"/>
              </a:rPr>
              <a:t>by </a:t>
            </a:r>
            <a:r>
              <a:rPr lang="en-US" sz="2400" dirty="0" smtClean="0">
                <a:latin typeface="+mj-lt"/>
              </a:rPr>
              <a:t>delivery‘. </a:t>
            </a:r>
            <a:r>
              <a:rPr lang="en-US" sz="2400" b="1" dirty="0" smtClean="0">
                <a:latin typeface="+mj-lt"/>
              </a:rPr>
              <a:t>According to this Act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smtClean="0">
                <a:latin typeface="+mj-lt"/>
              </a:rPr>
              <a:t>― A </a:t>
            </a:r>
            <a:r>
              <a:rPr lang="en-US" sz="2400" dirty="0" smtClean="0">
                <a:latin typeface="+mj-lt"/>
              </a:rPr>
              <a:t>negotiable instrument </a:t>
            </a:r>
            <a:r>
              <a:rPr lang="en-US" sz="2400" dirty="0" smtClean="0">
                <a:latin typeface="+mj-lt"/>
              </a:rPr>
              <a:t>means a </a:t>
            </a:r>
            <a:r>
              <a:rPr lang="en-US" sz="2400" dirty="0" smtClean="0">
                <a:latin typeface="+mj-lt"/>
              </a:rPr>
              <a:t>Promissory Note, Bill of exchange or </a:t>
            </a:r>
            <a:r>
              <a:rPr lang="en-US" sz="2400" dirty="0" err="1" smtClean="0">
                <a:latin typeface="+mj-lt"/>
              </a:rPr>
              <a:t>Cheque</a:t>
            </a:r>
            <a:r>
              <a:rPr lang="en-US" sz="2400" dirty="0" smtClean="0">
                <a:latin typeface="+mj-lt"/>
              </a:rPr>
              <a:t> payable either to order or </a:t>
            </a:r>
            <a:r>
              <a:rPr lang="en-US" sz="2400" dirty="0" smtClean="0">
                <a:latin typeface="+mj-lt"/>
              </a:rPr>
              <a:t>to bearer.</a:t>
            </a:r>
          </a:p>
          <a:p>
            <a:pPr algn="just"/>
            <a:endParaRPr lang="en-US" sz="2400" b="1" dirty="0" smtClean="0">
              <a:latin typeface="+mj-lt"/>
              <a:cs typeface="Calibri" pitchFamily="34" charset="0"/>
            </a:endParaRPr>
          </a:p>
          <a:p>
            <a:r>
              <a:rPr lang="en-US" sz="2400" b="1" dirty="0" smtClean="0">
                <a:solidFill>
                  <a:srgbClr val="FF0000"/>
                </a:solidFill>
                <a:latin typeface="+mj-lt"/>
              </a:rPr>
              <a:t>Characteristics of Negotiable Instruments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US" sz="2400" dirty="0" smtClean="0">
                <a:latin typeface="+mj-lt"/>
              </a:rPr>
              <a:t>A </a:t>
            </a:r>
            <a:r>
              <a:rPr lang="en-US" sz="2400" dirty="0" smtClean="0">
                <a:latin typeface="+mj-lt"/>
              </a:rPr>
              <a:t>negotiable instrument must be in </a:t>
            </a:r>
            <a:r>
              <a:rPr lang="en-US" sz="2400" dirty="0" smtClean="0">
                <a:latin typeface="+mj-lt"/>
              </a:rPr>
              <a:t>writing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US" sz="2400" dirty="0" smtClean="0">
                <a:latin typeface="+mj-lt"/>
              </a:rPr>
              <a:t>A </a:t>
            </a:r>
            <a:r>
              <a:rPr lang="en-US" sz="2400" dirty="0" smtClean="0">
                <a:latin typeface="+mj-lt"/>
              </a:rPr>
              <a:t>negotiable instrument must be signed by its </a:t>
            </a:r>
            <a:r>
              <a:rPr lang="en-US" sz="2400" dirty="0" smtClean="0">
                <a:latin typeface="+mj-lt"/>
              </a:rPr>
              <a:t>maker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US" sz="2400" dirty="0" smtClean="0">
                <a:latin typeface="+mj-lt"/>
              </a:rPr>
              <a:t>A </a:t>
            </a:r>
            <a:r>
              <a:rPr lang="en-US" sz="2400" dirty="0" smtClean="0">
                <a:latin typeface="+mj-lt"/>
              </a:rPr>
              <a:t>negotiable instrument must contain an unconditional promise or order </a:t>
            </a:r>
            <a:r>
              <a:rPr lang="en-US" sz="2400" dirty="0" smtClean="0">
                <a:latin typeface="+mj-lt"/>
              </a:rPr>
              <a:t>to pay </a:t>
            </a:r>
            <a:r>
              <a:rPr lang="en-US" sz="2400" dirty="0" smtClean="0">
                <a:latin typeface="+mj-lt"/>
              </a:rPr>
              <a:t>some </a:t>
            </a:r>
            <a:r>
              <a:rPr lang="en-US" sz="2400" dirty="0" smtClean="0">
                <a:latin typeface="+mj-lt"/>
              </a:rPr>
              <a:t>money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US" sz="2400" dirty="0" smtClean="0">
                <a:latin typeface="+mj-lt"/>
              </a:rPr>
              <a:t>A </a:t>
            </a:r>
            <a:r>
              <a:rPr lang="en-US" sz="2400" dirty="0" smtClean="0">
                <a:latin typeface="+mj-lt"/>
              </a:rPr>
              <a:t>negotiable instrument must contain a certain amount of money </a:t>
            </a:r>
            <a:r>
              <a:rPr lang="en-US" sz="2400" dirty="0" smtClean="0">
                <a:latin typeface="+mj-lt"/>
              </a:rPr>
              <a:t>only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US" sz="2400" dirty="0" smtClean="0">
                <a:latin typeface="+mj-lt"/>
              </a:rPr>
              <a:t>A </a:t>
            </a:r>
            <a:r>
              <a:rPr lang="en-US" sz="2400" dirty="0" smtClean="0">
                <a:latin typeface="+mj-lt"/>
              </a:rPr>
              <a:t>negotiable instrument must be freely transferable from one person </a:t>
            </a:r>
            <a:r>
              <a:rPr lang="en-US" sz="2400" dirty="0" smtClean="0">
                <a:latin typeface="+mj-lt"/>
              </a:rPr>
              <a:t>to another</a:t>
            </a:r>
            <a:endParaRPr lang="en-US" sz="2400" b="1" dirty="0" smtClean="0">
              <a:latin typeface="+mj-lt"/>
              <a:cs typeface="Calibri" pitchFamily="34" charset="0"/>
            </a:endParaRPr>
          </a:p>
        </p:txBody>
      </p:sp>
    </p:spTree>
  </p:cSld>
  <p:clrMapOvr>
    <a:masterClrMapping/>
  </p:clrMapOvr>
  <p:transition spd="slow">
    <p:wedg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fld id="{BEFF15C5-7A37-4B5C-9F13-4DD073D7DC40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4" name="object 2"/>
          <p:cNvSpPr txBox="1"/>
          <p:nvPr/>
        </p:nvSpPr>
        <p:spPr>
          <a:xfrm>
            <a:off x="381000" y="381000"/>
            <a:ext cx="8229600" cy="624837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57200" indent="-457200" algn="just">
              <a:buFont typeface="+mj-lt"/>
              <a:buAutoNum type="arabicPeriod" startAt="6"/>
            </a:pPr>
            <a:r>
              <a:rPr lang="en-US" sz="2400" dirty="0" smtClean="0">
                <a:latin typeface="+mj-lt"/>
              </a:rPr>
              <a:t>On </a:t>
            </a:r>
            <a:r>
              <a:rPr lang="en-US" sz="2400" dirty="0" smtClean="0">
                <a:latin typeface="+mj-lt"/>
              </a:rPr>
              <a:t>the transfer of a negotiable instrument from one person to another, </a:t>
            </a:r>
            <a:r>
              <a:rPr lang="en-US" sz="2400" dirty="0" smtClean="0">
                <a:latin typeface="+mj-lt"/>
              </a:rPr>
              <a:t>the transferee </a:t>
            </a:r>
            <a:r>
              <a:rPr lang="en-US" sz="2400" dirty="0" smtClean="0">
                <a:latin typeface="+mj-lt"/>
              </a:rPr>
              <a:t>who receives it in a good faith and for value has the right </a:t>
            </a:r>
            <a:r>
              <a:rPr lang="en-US" sz="2400" dirty="0" smtClean="0">
                <a:latin typeface="+mj-lt"/>
              </a:rPr>
              <a:t>to recover </a:t>
            </a:r>
            <a:r>
              <a:rPr lang="en-US" sz="2400" dirty="0" smtClean="0">
                <a:latin typeface="+mj-lt"/>
              </a:rPr>
              <a:t>the amount mentioned in the negotiable instrument in his </a:t>
            </a:r>
            <a:r>
              <a:rPr lang="en-US" sz="2400" dirty="0" smtClean="0">
                <a:latin typeface="+mj-lt"/>
              </a:rPr>
              <a:t>own name</a:t>
            </a:r>
            <a:r>
              <a:rPr lang="en-US" sz="2400" dirty="0" smtClean="0">
                <a:latin typeface="+mj-lt"/>
              </a:rPr>
              <a:t>. Such person is known as holder in due course. His rights are </a:t>
            </a:r>
            <a:r>
              <a:rPr lang="en-US" sz="2400" dirty="0" smtClean="0">
                <a:latin typeface="+mj-lt"/>
              </a:rPr>
              <a:t>not affected </a:t>
            </a:r>
            <a:r>
              <a:rPr lang="en-US" sz="2400" dirty="0" smtClean="0">
                <a:latin typeface="+mj-lt"/>
              </a:rPr>
              <a:t>by any defect in the title of the transferee or any prior party</a:t>
            </a:r>
            <a:r>
              <a:rPr lang="en-US" sz="2400" dirty="0" smtClean="0">
                <a:latin typeface="+mj-lt"/>
              </a:rPr>
              <a:t>.</a:t>
            </a:r>
          </a:p>
          <a:p>
            <a:pPr marL="457200" indent="-457200" algn="just">
              <a:buFont typeface="+mj-lt"/>
              <a:buAutoNum type="arabicPeriod" startAt="6"/>
            </a:pPr>
            <a:endParaRPr lang="en-US" sz="2400" b="1" dirty="0" smtClean="0">
              <a:latin typeface="+mj-lt"/>
              <a:cs typeface="Calibri" pitchFamily="34" charset="0"/>
            </a:endParaRPr>
          </a:p>
          <a:p>
            <a:pPr algn="just"/>
            <a:r>
              <a:rPr lang="en-US" sz="2600" b="1" dirty="0" smtClean="0">
                <a:solidFill>
                  <a:srgbClr val="FF0000"/>
                </a:solidFill>
                <a:latin typeface="+mj-lt"/>
              </a:rPr>
              <a:t>Essential Elements of negotiable </a:t>
            </a:r>
            <a:r>
              <a:rPr lang="en-US" sz="2600" b="1" dirty="0" smtClean="0">
                <a:solidFill>
                  <a:srgbClr val="FF0000"/>
                </a:solidFill>
                <a:latin typeface="+mj-lt"/>
              </a:rPr>
              <a:t>instruments:</a:t>
            </a:r>
          </a:p>
          <a:p>
            <a:pPr algn="just"/>
            <a:endParaRPr lang="en-US" sz="2400" b="1" dirty="0" smtClean="0">
              <a:latin typeface="+mj-lt"/>
            </a:endParaRPr>
          </a:p>
          <a:p>
            <a:pPr marL="457200" indent="-457200" algn="just">
              <a:lnSpc>
                <a:spcPct val="130000"/>
              </a:lnSpc>
              <a:buFont typeface="+mj-lt"/>
              <a:buAutoNum type="arabicPeriod"/>
            </a:pPr>
            <a:r>
              <a:rPr lang="en-US" sz="2400" dirty="0" smtClean="0">
                <a:latin typeface="+mj-lt"/>
              </a:rPr>
              <a:t>It </a:t>
            </a:r>
            <a:r>
              <a:rPr lang="en-US" sz="2400" dirty="0" smtClean="0">
                <a:latin typeface="+mj-lt"/>
              </a:rPr>
              <a:t>must be in writing</a:t>
            </a:r>
          </a:p>
          <a:p>
            <a:pPr marL="457200" indent="-457200" algn="just">
              <a:lnSpc>
                <a:spcPct val="130000"/>
              </a:lnSpc>
              <a:buFont typeface="+mj-lt"/>
              <a:buAutoNum type="arabicPeriod"/>
            </a:pPr>
            <a:r>
              <a:rPr lang="en-US" sz="2400" dirty="0" smtClean="0">
                <a:latin typeface="+mj-lt"/>
              </a:rPr>
              <a:t>Promise </a:t>
            </a:r>
            <a:r>
              <a:rPr lang="en-US" sz="2400" dirty="0" smtClean="0">
                <a:latin typeface="+mj-lt"/>
              </a:rPr>
              <a:t>to pay</a:t>
            </a:r>
          </a:p>
          <a:p>
            <a:pPr marL="457200" indent="-457200" algn="just">
              <a:lnSpc>
                <a:spcPct val="130000"/>
              </a:lnSpc>
              <a:buFont typeface="+mj-lt"/>
              <a:buAutoNum type="arabicPeriod"/>
            </a:pPr>
            <a:r>
              <a:rPr lang="en-US" sz="2400" dirty="0" smtClean="0">
                <a:latin typeface="+mj-lt"/>
              </a:rPr>
              <a:t>Unconditional</a:t>
            </a:r>
            <a:endParaRPr lang="en-US" sz="2400" dirty="0" smtClean="0">
              <a:latin typeface="+mj-lt"/>
            </a:endParaRPr>
          </a:p>
          <a:p>
            <a:pPr marL="457200" indent="-457200" algn="just">
              <a:lnSpc>
                <a:spcPct val="130000"/>
              </a:lnSpc>
              <a:buFont typeface="+mj-lt"/>
              <a:buAutoNum type="arabicPeriod"/>
            </a:pPr>
            <a:r>
              <a:rPr lang="en-US" sz="2400" dirty="0" smtClean="0">
                <a:latin typeface="+mj-lt"/>
              </a:rPr>
              <a:t>Money </a:t>
            </a:r>
            <a:r>
              <a:rPr lang="en-US" sz="2400" dirty="0" smtClean="0">
                <a:latin typeface="+mj-lt"/>
              </a:rPr>
              <a:t>only and a certain sum of money</a:t>
            </a:r>
          </a:p>
          <a:p>
            <a:pPr marL="457200" indent="-457200" algn="just">
              <a:lnSpc>
                <a:spcPct val="130000"/>
              </a:lnSpc>
              <a:buFont typeface="+mj-lt"/>
              <a:buAutoNum type="arabicPeriod"/>
            </a:pPr>
            <a:r>
              <a:rPr lang="en-US" sz="2400" dirty="0" smtClean="0">
                <a:latin typeface="+mj-lt"/>
              </a:rPr>
              <a:t>Certainties </a:t>
            </a:r>
            <a:r>
              <a:rPr lang="en-US" sz="2400" dirty="0" smtClean="0">
                <a:latin typeface="+mj-lt"/>
              </a:rPr>
              <a:t>of parties</a:t>
            </a:r>
          </a:p>
          <a:p>
            <a:pPr marL="457200" indent="-457200" algn="just">
              <a:lnSpc>
                <a:spcPct val="130000"/>
              </a:lnSpc>
              <a:buFont typeface="+mj-lt"/>
              <a:buAutoNum type="arabicPeriod"/>
            </a:pPr>
            <a:r>
              <a:rPr lang="en-US" sz="2400" dirty="0" smtClean="0">
                <a:latin typeface="+mj-lt"/>
              </a:rPr>
              <a:t>Signed </a:t>
            </a:r>
            <a:r>
              <a:rPr lang="en-US" sz="2400" dirty="0" smtClean="0">
                <a:latin typeface="+mj-lt"/>
              </a:rPr>
              <a:t>by the maker</a:t>
            </a:r>
            <a:endParaRPr lang="en-US" sz="2400" b="1" dirty="0" smtClean="0">
              <a:latin typeface="+mj-lt"/>
              <a:cs typeface="Calibri" pitchFamily="34" charset="0"/>
            </a:endParaRPr>
          </a:p>
        </p:txBody>
      </p:sp>
    </p:spTree>
  </p:cSld>
  <p:clrMapOvr>
    <a:masterClrMapping/>
  </p:clrMapOvr>
  <p:transition spd="slow">
    <p:wedg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fld id="{BEFF15C5-7A37-4B5C-9F13-4DD073D7DC40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4" name="object 2"/>
          <p:cNvSpPr txBox="1"/>
          <p:nvPr/>
        </p:nvSpPr>
        <p:spPr>
          <a:xfrm>
            <a:off x="381000" y="381000"/>
            <a:ext cx="8229600" cy="646074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just"/>
            <a:r>
              <a:rPr lang="en-US" sz="2800" b="1" dirty="0" smtClean="0">
                <a:solidFill>
                  <a:srgbClr val="FF0000"/>
                </a:solidFill>
                <a:latin typeface="+mj-lt"/>
              </a:rPr>
              <a:t>Presumptions- </a:t>
            </a:r>
            <a:endParaRPr lang="en-US" sz="2800" b="1" dirty="0" smtClean="0">
              <a:solidFill>
                <a:srgbClr val="FF0000"/>
              </a:solidFill>
              <a:latin typeface="+mj-lt"/>
            </a:endParaRPr>
          </a:p>
          <a:p>
            <a:pPr algn="just"/>
            <a:r>
              <a:rPr lang="en-US" sz="2300" dirty="0" smtClean="0">
                <a:latin typeface="+mj-lt"/>
              </a:rPr>
              <a:t>Section </a:t>
            </a:r>
            <a:r>
              <a:rPr lang="en-US" sz="2300" dirty="0" smtClean="0">
                <a:latin typeface="+mj-lt"/>
              </a:rPr>
              <a:t>118 and 119 lay down the following presumptions:</a:t>
            </a:r>
          </a:p>
          <a:p>
            <a:pPr algn="just"/>
            <a:r>
              <a:rPr lang="en-US" sz="2300" b="1" dirty="0" smtClean="0">
                <a:latin typeface="+mj-lt"/>
              </a:rPr>
              <a:t>1. Consideration: </a:t>
            </a:r>
            <a:r>
              <a:rPr lang="en-US" sz="2300" dirty="0" smtClean="0">
                <a:latin typeface="+mj-lt"/>
              </a:rPr>
              <a:t>It shall be presumed that every negotiable instrument </a:t>
            </a:r>
            <a:r>
              <a:rPr lang="en-US" sz="2300" dirty="0" smtClean="0">
                <a:latin typeface="+mj-lt"/>
              </a:rPr>
              <a:t>was made </a:t>
            </a:r>
            <a:r>
              <a:rPr lang="en-US" sz="2300" dirty="0" smtClean="0">
                <a:latin typeface="+mj-lt"/>
              </a:rPr>
              <a:t>drawn, accepted or endorsed for consideration. It is presumed </a:t>
            </a:r>
            <a:r>
              <a:rPr lang="en-US" sz="2300" dirty="0" smtClean="0">
                <a:latin typeface="+mj-lt"/>
              </a:rPr>
              <a:t>that, consideration </a:t>
            </a:r>
            <a:r>
              <a:rPr lang="en-US" sz="2300" dirty="0" smtClean="0">
                <a:latin typeface="+mj-lt"/>
              </a:rPr>
              <a:t>is present in every negotiable instrument until the contrary </a:t>
            </a:r>
            <a:r>
              <a:rPr lang="en-US" sz="2300" dirty="0" smtClean="0">
                <a:latin typeface="+mj-lt"/>
              </a:rPr>
              <a:t>is presumed</a:t>
            </a:r>
            <a:r>
              <a:rPr lang="en-US" sz="2300" dirty="0" smtClean="0">
                <a:latin typeface="+mj-lt"/>
              </a:rPr>
              <a:t>. The presumption of consideration, however may be rebutted </a:t>
            </a:r>
            <a:r>
              <a:rPr lang="en-US" sz="2300" dirty="0" smtClean="0">
                <a:latin typeface="+mj-lt"/>
              </a:rPr>
              <a:t>by proof </a:t>
            </a:r>
            <a:r>
              <a:rPr lang="en-US" sz="2300" dirty="0" smtClean="0">
                <a:latin typeface="+mj-lt"/>
              </a:rPr>
              <a:t>that the instrument had been obtained from, its lawful owner by </a:t>
            </a:r>
            <a:r>
              <a:rPr lang="en-US" sz="2300" dirty="0" smtClean="0">
                <a:latin typeface="+mj-lt"/>
              </a:rPr>
              <a:t>means of </a:t>
            </a:r>
            <a:r>
              <a:rPr lang="en-US" sz="2300" dirty="0" smtClean="0">
                <a:latin typeface="+mj-lt"/>
              </a:rPr>
              <a:t>fraud or undue influence.</a:t>
            </a:r>
          </a:p>
          <a:p>
            <a:pPr algn="just"/>
            <a:r>
              <a:rPr lang="en-US" sz="2300" b="1" dirty="0" smtClean="0">
                <a:latin typeface="+mj-lt"/>
              </a:rPr>
              <a:t>2. Date: </a:t>
            </a:r>
            <a:r>
              <a:rPr lang="en-US" sz="2300" dirty="0" smtClean="0">
                <a:latin typeface="+mj-lt"/>
              </a:rPr>
              <a:t>Where a negotiable instrument is dated, the presumption is that it </a:t>
            </a:r>
            <a:r>
              <a:rPr lang="en-US" sz="2300" dirty="0" smtClean="0">
                <a:latin typeface="+mj-lt"/>
              </a:rPr>
              <a:t>has been </a:t>
            </a:r>
            <a:r>
              <a:rPr lang="en-US" sz="2300" dirty="0" smtClean="0">
                <a:latin typeface="+mj-lt"/>
              </a:rPr>
              <a:t>made or drawn on such date, unless the contrary is proved.</a:t>
            </a:r>
          </a:p>
          <a:p>
            <a:pPr algn="just"/>
            <a:r>
              <a:rPr lang="en-US" sz="2300" b="1" dirty="0" smtClean="0">
                <a:latin typeface="+mj-lt"/>
              </a:rPr>
              <a:t>3. Time of acceptance: </a:t>
            </a:r>
            <a:r>
              <a:rPr lang="en-US" sz="2300" dirty="0" smtClean="0">
                <a:latin typeface="+mj-lt"/>
              </a:rPr>
              <a:t>Unless the contrary is proved, every accepted bill </a:t>
            </a:r>
            <a:r>
              <a:rPr lang="en-US" sz="2300" dirty="0" smtClean="0">
                <a:latin typeface="+mj-lt"/>
              </a:rPr>
              <a:t>of exchange </a:t>
            </a:r>
            <a:r>
              <a:rPr lang="en-US" sz="2300" dirty="0" smtClean="0">
                <a:latin typeface="+mj-lt"/>
              </a:rPr>
              <a:t>is presumed to have been accepted within a reasonable time after </a:t>
            </a:r>
            <a:r>
              <a:rPr lang="en-US" sz="2300" dirty="0" smtClean="0">
                <a:latin typeface="+mj-lt"/>
              </a:rPr>
              <a:t>its issue </a:t>
            </a:r>
            <a:r>
              <a:rPr lang="en-US" sz="2300" dirty="0" smtClean="0">
                <a:latin typeface="+mj-lt"/>
              </a:rPr>
              <a:t>and before its maturity. This presumption only applies when </a:t>
            </a:r>
            <a:r>
              <a:rPr lang="en-US" sz="2300" dirty="0" smtClean="0">
                <a:latin typeface="+mj-lt"/>
              </a:rPr>
              <a:t>the acceptance </a:t>
            </a:r>
            <a:r>
              <a:rPr lang="en-US" sz="2300" dirty="0" smtClean="0">
                <a:latin typeface="+mj-lt"/>
              </a:rPr>
              <a:t>is not dated; if the acceptance bears a date, it will prima facie </a:t>
            </a:r>
            <a:r>
              <a:rPr lang="en-US" sz="2300" dirty="0" smtClean="0">
                <a:latin typeface="+mj-lt"/>
              </a:rPr>
              <a:t>be taken </a:t>
            </a:r>
            <a:r>
              <a:rPr lang="en-US" sz="2300" dirty="0" smtClean="0">
                <a:latin typeface="+mj-lt"/>
              </a:rPr>
              <a:t>as evidence of the date on which it was made</a:t>
            </a:r>
            <a:r>
              <a:rPr lang="en-US" sz="2300" dirty="0" smtClean="0">
                <a:latin typeface="+mj-lt"/>
              </a:rPr>
              <a:t>.</a:t>
            </a:r>
            <a:endParaRPr lang="en-US" sz="2400" b="1" dirty="0" smtClean="0">
              <a:latin typeface="+mj-lt"/>
              <a:cs typeface="Calibri" pitchFamily="34" charset="0"/>
            </a:endParaRPr>
          </a:p>
        </p:txBody>
      </p:sp>
    </p:spTree>
  </p:cSld>
  <p:clrMapOvr>
    <a:masterClrMapping/>
  </p:clrMapOvr>
  <p:transition spd="slow">
    <p:wedg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fld id="{BEFF15C5-7A37-4B5C-9F13-4DD073D7DC40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4" name="object 2"/>
          <p:cNvSpPr txBox="1"/>
          <p:nvPr/>
        </p:nvSpPr>
        <p:spPr>
          <a:xfrm>
            <a:off x="381000" y="381000"/>
            <a:ext cx="8229600" cy="629146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just"/>
            <a:r>
              <a:rPr lang="en-US" sz="2400" b="1" dirty="0" smtClean="0">
                <a:latin typeface="+mj-lt"/>
              </a:rPr>
              <a:t>4</a:t>
            </a:r>
            <a:r>
              <a:rPr lang="en-US" sz="2400" b="1" dirty="0" smtClean="0">
                <a:latin typeface="+mj-lt"/>
              </a:rPr>
              <a:t>. Time of transfer: </a:t>
            </a:r>
            <a:r>
              <a:rPr lang="en-US" sz="2400" dirty="0" smtClean="0">
                <a:latin typeface="+mj-lt"/>
              </a:rPr>
              <a:t>Unless the contrary is presumed it shall be presumed </a:t>
            </a:r>
            <a:r>
              <a:rPr lang="en-US" sz="2400" dirty="0" smtClean="0">
                <a:latin typeface="+mj-lt"/>
              </a:rPr>
              <a:t>that every </a:t>
            </a:r>
            <a:r>
              <a:rPr lang="en-US" sz="2400" dirty="0" smtClean="0">
                <a:latin typeface="+mj-lt"/>
              </a:rPr>
              <a:t>transfer of a negotiable instrument was made before its maturity.</a:t>
            </a:r>
          </a:p>
          <a:p>
            <a:pPr algn="just"/>
            <a:r>
              <a:rPr lang="en-US" sz="2400" b="1" dirty="0" smtClean="0">
                <a:latin typeface="+mj-lt"/>
              </a:rPr>
              <a:t>5. Order of endorsement: </a:t>
            </a:r>
            <a:r>
              <a:rPr lang="en-US" sz="2400" dirty="0" smtClean="0">
                <a:latin typeface="+mj-lt"/>
              </a:rPr>
              <a:t>Until the contrary is proved it shall be </a:t>
            </a:r>
            <a:r>
              <a:rPr lang="en-US" sz="2400" dirty="0" smtClean="0">
                <a:latin typeface="+mj-lt"/>
              </a:rPr>
              <a:t>presumed that </a:t>
            </a:r>
            <a:r>
              <a:rPr lang="en-US" sz="2400" dirty="0" smtClean="0">
                <a:latin typeface="+mj-lt"/>
              </a:rPr>
              <a:t>the endorsements appearing upon a negotiable instrument were made </a:t>
            </a:r>
            <a:r>
              <a:rPr lang="en-US" sz="2400" dirty="0" smtClean="0">
                <a:latin typeface="+mj-lt"/>
              </a:rPr>
              <a:t>in the </a:t>
            </a:r>
            <a:r>
              <a:rPr lang="en-US" sz="2400" dirty="0" smtClean="0">
                <a:latin typeface="+mj-lt"/>
              </a:rPr>
              <a:t>order in which they appear thereon.</a:t>
            </a:r>
          </a:p>
          <a:p>
            <a:pPr algn="just"/>
            <a:r>
              <a:rPr lang="en-US" sz="2400" b="1" dirty="0" smtClean="0">
                <a:latin typeface="+mj-lt"/>
              </a:rPr>
              <a:t>6. Stamp: </a:t>
            </a:r>
            <a:r>
              <a:rPr lang="en-US" sz="2400" dirty="0" smtClean="0">
                <a:latin typeface="+mj-lt"/>
              </a:rPr>
              <a:t>Unless the contrary is proved, it shall be presumed that a </a:t>
            </a:r>
            <a:r>
              <a:rPr lang="en-US" sz="2400" dirty="0" smtClean="0">
                <a:latin typeface="+mj-lt"/>
              </a:rPr>
              <a:t>lost promissory </a:t>
            </a:r>
            <a:r>
              <a:rPr lang="en-US" sz="2400" dirty="0" smtClean="0">
                <a:latin typeface="+mj-lt"/>
              </a:rPr>
              <a:t>note, bill of exchange or </a:t>
            </a:r>
            <a:r>
              <a:rPr lang="en-US" sz="2400" dirty="0" err="1" smtClean="0">
                <a:latin typeface="+mj-lt"/>
              </a:rPr>
              <a:t>cheque</a:t>
            </a:r>
            <a:r>
              <a:rPr lang="en-US" sz="2400" dirty="0" smtClean="0">
                <a:latin typeface="+mj-lt"/>
              </a:rPr>
              <a:t> was duly </a:t>
            </a:r>
            <a:r>
              <a:rPr lang="en-US" sz="2400" dirty="0" smtClean="0">
                <a:latin typeface="+mj-lt"/>
              </a:rPr>
              <a:t>stamped</a:t>
            </a:r>
          </a:p>
          <a:p>
            <a:pPr algn="just"/>
            <a:endParaRPr lang="en-US" sz="2400" b="1" dirty="0" smtClean="0">
              <a:solidFill>
                <a:srgbClr val="FF0000"/>
              </a:solidFill>
              <a:latin typeface="+mj-lt"/>
              <a:cs typeface="Calibri" pitchFamily="34" charset="0"/>
            </a:endParaRPr>
          </a:p>
          <a:p>
            <a:pPr algn="just"/>
            <a:r>
              <a:rPr lang="en-US" sz="2400" b="1" dirty="0" smtClean="0">
                <a:solidFill>
                  <a:srgbClr val="FF0000"/>
                </a:solidFill>
                <a:latin typeface="+mj-lt"/>
              </a:rPr>
              <a:t>Negotiable Instruments can be of two kinds:-</a:t>
            </a:r>
          </a:p>
          <a:p>
            <a:pPr algn="just"/>
            <a:r>
              <a:rPr lang="en-US" sz="2400" b="1" dirty="0" smtClean="0">
                <a:latin typeface="+mj-lt"/>
              </a:rPr>
              <a:t>1) Negotiable by Statute: </a:t>
            </a:r>
            <a:r>
              <a:rPr lang="en-US" sz="2400" dirty="0" smtClean="0">
                <a:latin typeface="+mj-lt"/>
              </a:rPr>
              <a:t>The Act mentions only three kinds of </a:t>
            </a:r>
            <a:r>
              <a:rPr lang="en-US" sz="2400" dirty="0" smtClean="0">
                <a:latin typeface="+mj-lt"/>
              </a:rPr>
              <a:t>instruments by </a:t>
            </a:r>
            <a:r>
              <a:rPr lang="en-US" sz="2400" dirty="0" smtClean="0">
                <a:latin typeface="+mj-lt"/>
              </a:rPr>
              <a:t>Law, i.e. Promissory Note, Bill of Exchange and </a:t>
            </a:r>
            <a:r>
              <a:rPr lang="en-US" sz="2400" dirty="0" err="1" smtClean="0">
                <a:latin typeface="+mj-lt"/>
              </a:rPr>
              <a:t>Cheque</a:t>
            </a:r>
            <a:r>
              <a:rPr lang="en-US" sz="2400" dirty="0" smtClean="0">
                <a:latin typeface="+mj-lt"/>
              </a:rPr>
              <a:t>.</a:t>
            </a:r>
          </a:p>
          <a:p>
            <a:pPr algn="just"/>
            <a:r>
              <a:rPr lang="en-US" sz="2400" b="1" dirty="0" smtClean="0">
                <a:latin typeface="+mj-lt"/>
              </a:rPr>
              <a:t>2) Negotiable by Custom or Usage: </a:t>
            </a:r>
            <a:r>
              <a:rPr lang="en-US" sz="2400" dirty="0" smtClean="0">
                <a:latin typeface="+mj-lt"/>
              </a:rPr>
              <a:t>Other than above three, all other </a:t>
            </a:r>
            <a:r>
              <a:rPr lang="en-US" sz="2400" dirty="0" smtClean="0">
                <a:latin typeface="+mj-lt"/>
              </a:rPr>
              <a:t>custom and </a:t>
            </a:r>
            <a:r>
              <a:rPr lang="en-US" sz="2400" dirty="0" smtClean="0">
                <a:latin typeface="+mj-lt"/>
              </a:rPr>
              <a:t>usage based locally negotiable instruments belong to this type. Ex</a:t>
            </a:r>
            <a:r>
              <a:rPr lang="en-US" sz="2400" dirty="0" smtClean="0">
                <a:latin typeface="+mj-lt"/>
              </a:rPr>
              <a:t>:- </a:t>
            </a:r>
            <a:r>
              <a:rPr lang="en-US" sz="2400" dirty="0" err="1" smtClean="0">
                <a:latin typeface="+mj-lt"/>
              </a:rPr>
              <a:t>Hundis</a:t>
            </a:r>
            <a:r>
              <a:rPr lang="en-US" sz="2400" dirty="0" smtClean="0">
                <a:latin typeface="+mj-lt"/>
              </a:rPr>
              <a:t>, Bankers Draft , Treasury Bill..Etc</a:t>
            </a:r>
            <a:endParaRPr lang="en-US" sz="2400" b="1" dirty="0" smtClean="0">
              <a:latin typeface="+mj-lt"/>
              <a:cs typeface="Calibri" pitchFamily="34" charset="0"/>
            </a:endParaRPr>
          </a:p>
        </p:txBody>
      </p:sp>
    </p:spTree>
  </p:cSld>
  <p:clrMapOvr>
    <a:masterClrMapping/>
  </p:clrMapOvr>
  <p:transition spd="slow">
    <p:wedg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fld id="{BEFF15C5-7A37-4B5C-9F13-4DD073D7DC40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4" name="object 2"/>
          <p:cNvSpPr txBox="1"/>
          <p:nvPr/>
        </p:nvSpPr>
        <p:spPr>
          <a:xfrm>
            <a:off x="381000" y="381000"/>
            <a:ext cx="8229600" cy="265970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FF0000"/>
                </a:solidFill>
                <a:latin typeface="+mj-lt"/>
              </a:rPr>
              <a:t>PROMISSORY </a:t>
            </a:r>
            <a:r>
              <a:rPr lang="en-US" sz="2800" b="1" dirty="0" smtClean="0">
                <a:solidFill>
                  <a:srgbClr val="FF0000"/>
                </a:solidFill>
                <a:latin typeface="+mj-lt"/>
              </a:rPr>
              <a:t>NOTE</a:t>
            </a:r>
          </a:p>
          <a:p>
            <a:pPr algn="just"/>
            <a:endParaRPr lang="en-US" sz="2400" b="1" dirty="0" smtClean="0">
              <a:latin typeface="+mj-lt"/>
            </a:endParaRPr>
          </a:p>
          <a:p>
            <a:pPr algn="just"/>
            <a:r>
              <a:rPr lang="en-US" sz="2400" b="1" dirty="0" smtClean="0">
                <a:latin typeface="+mj-lt"/>
              </a:rPr>
              <a:t>Definition: </a:t>
            </a:r>
            <a:r>
              <a:rPr lang="en-US" sz="2400" dirty="0" smtClean="0">
                <a:latin typeface="+mj-lt"/>
              </a:rPr>
              <a:t>According to Section 4, ―A promissory note is an instrument </a:t>
            </a:r>
            <a:r>
              <a:rPr lang="en-US" sz="2400" dirty="0" smtClean="0">
                <a:latin typeface="+mj-lt"/>
              </a:rPr>
              <a:t>in writing </a:t>
            </a:r>
            <a:r>
              <a:rPr lang="en-US" sz="2400" dirty="0" smtClean="0">
                <a:latin typeface="+mj-lt"/>
              </a:rPr>
              <a:t>(not being a bank-note or a currency-note) containing an </a:t>
            </a:r>
            <a:r>
              <a:rPr lang="en-US" sz="2400" dirty="0" smtClean="0">
                <a:latin typeface="+mj-lt"/>
              </a:rPr>
              <a:t>unconditional undertaking</a:t>
            </a:r>
            <a:r>
              <a:rPr lang="en-US" sz="2400" dirty="0" smtClean="0">
                <a:latin typeface="+mj-lt"/>
              </a:rPr>
              <a:t>, signed by the maker, to pay a certain sum of money only to, or </a:t>
            </a:r>
            <a:r>
              <a:rPr lang="en-US" sz="2400" dirty="0" smtClean="0">
                <a:latin typeface="+mj-lt"/>
              </a:rPr>
              <a:t>to the </a:t>
            </a:r>
            <a:r>
              <a:rPr lang="en-US" sz="2400" dirty="0" smtClean="0">
                <a:latin typeface="+mj-lt"/>
              </a:rPr>
              <a:t>order of, a certain person, or to the bearer of the </a:t>
            </a:r>
            <a:r>
              <a:rPr lang="en-US" sz="2400" dirty="0" smtClean="0">
                <a:latin typeface="+mj-lt"/>
              </a:rPr>
              <a:t>instrument</a:t>
            </a:r>
            <a:r>
              <a:rPr lang="en-US" sz="2400" dirty="0" smtClean="0">
                <a:latin typeface="+mj-lt"/>
              </a:rPr>
              <a:t>.</a:t>
            </a:r>
            <a:endParaRPr lang="en-US" sz="2400" b="1" dirty="0" smtClean="0">
              <a:latin typeface="+mj-lt"/>
              <a:cs typeface="Calibri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" y="3048000"/>
            <a:ext cx="8686800" cy="335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slow">
    <p:wedg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fld id="{BEFF15C5-7A37-4B5C-9F13-4DD073D7DC40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4" name="object 2"/>
          <p:cNvSpPr txBox="1"/>
          <p:nvPr/>
        </p:nvSpPr>
        <p:spPr>
          <a:xfrm>
            <a:off x="381000" y="228600"/>
            <a:ext cx="8229600" cy="647613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just"/>
            <a:r>
              <a:rPr lang="en-US" sz="2400" b="1" dirty="0" smtClean="0">
                <a:solidFill>
                  <a:srgbClr val="FF0000"/>
                </a:solidFill>
                <a:latin typeface="+mj-lt"/>
              </a:rPr>
              <a:t>Parties to Promissory note</a:t>
            </a:r>
          </a:p>
          <a:p>
            <a:pPr algn="just"/>
            <a:r>
              <a:rPr lang="en-US" sz="2400" dirty="0" smtClean="0">
                <a:latin typeface="+mj-lt"/>
              </a:rPr>
              <a:t>• The </a:t>
            </a:r>
            <a:r>
              <a:rPr lang="en-US" sz="2400" dirty="0" smtClean="0">
                <a:latin typeface="+mj-lt"/>
              </a:rPr>
              <a:t>maker		• </a:t>
            </a:r>
            <a:r>
              <a:rPr lang="en-US" sz="2400" dirty="0" smtClean="0">
                <a:latin typeface="+mj-lt"/>
              </a:rPr>
              <a:t>The </a:t>
            </a:r>
            <a:r>
              <a:rPr lang="en-US" sz="2400" dirty="0" smtClean="0">
                <a:latin typeface="+mj-lt"/>
              </a:rPr>
              <a:t>payee		• </a:t>
            </a:r>
            <a:r>
              <a:rPr lang="en-US" sz="2400" dirty="0" smtClean="0">
                <a:latin typeface="+mj-lt"/>
              </a:rPr>
              <a:t>The holder</a:t>
            </a:r>
          </a:p>
          <a:p>
            <a:pPr algn="just"/>
            <a:r>
              <a:rPr lang="en-US" sz="2400" dirty="0" smtClean="0">
                <a:latin typeface="+mj-lt"/>
              </a:rPr>
              <a:t>• The </a:t>
            </a:r>
            <a:r>
              <a:rPr lang="en-US" sz="2400" dirty="0" smtClean="0">
                <a:latin typeface="+mj-lt"/>
              </a:rPr>
              <a:t>endorser	• </a:t>
            </a:r>
            <a:r>
              <a:rPr lang="en-US" sz="2400" dirty="0" smtClean="0">
                <a:latin typeface="+mj-lt"/>
              </a:rPr>
              <a:t>The endorsee</a:t>
            </a:r>
          </a:p>
          <a:p>
            <a:pPr algn="just"/>
            <a:endParaRPr lang="en-US" sz="2400" b="1" dirty="0" smtClean="0">
              <a:latin typeface="+mj-lt"/>
            </a:endParaRPr>
          </a:p>
          <a:p>
            <a:pPr algn="just"/>
            <a:r>
              <a:rPr lang="en-US" sz="2400" b="1" dirty="0" smtClean="0">
                <a:latin typeface="+mj-lt"/>
              </a:rPr>
              <a:t>There </a:t>
            </a:r>
            <a:r>
              <a:rPr lang="en-US" sz="2400" b="1" dirty="0" smtClean="0">
                <a:latin typeface="+mj-lt"/>
              </a:rPr>
              <a:t>are primarily two parties involved in a promissory note. They are:</a:t>
            </a:r>
            <a:endParaRPr lang="en-US" sz="2300" b="1" dirty="0" smtClean="0">
              <a:latin typeface="+mj-lt"/>
            </a:endParaRPr>
          </a:p>
          <a:p>
            <a:pPr algn="just">
              <a:buFont typeface="Arial" pitchFamily="34" charset="0"/>
              <a:buChar char="•"/>
            </a:pPr>
            <a:r>
              <a:rPr lang="en-US" sz="2300" b="1" dirty="0" smtClean="0">
                <a:latin typeface="+mj-lt"/>
              </a:rPr>
              <a:t>   The </a:t>
            </a:r>
            <a:r>
              <a:rPr lang="en-US" sz="2300" b="1" dirty="0" smtClean="0">
                <a:latin typeface="+mj-lt"/>
              </a:rPr>
              <a:t>Maker or Drawer: </a:t>
            </a:r>
            <a:r>
              <a:rPr lang="en-US" sz="2300" dirty="0" smtClean="0">
                <a:latin typeface="+mj-lt"/>
              </a:rPr>
              <a:t>The person who makes the note and promises to </a:t>
            </a:r>
            <a:r>
              <a:rPr lang="en-US" sz="2300" dirty="0" smtClean="0">
                <a:latin typeface="+mj-lt"/>
              </a:rPr>
              <a:t>pay the </a:t>
            </a:r>
            <a:r>
              <a:rPr lang="en-US" sz="2300" dirty="0" smtClean="0">
                <a:latin typeface="+mj-lt"/>
              </a:rPr>
              <a:t>amount stated therein. In the above specimen, </a:t>
            </a:r>
            <a:r>
              <a:rPr lang="en-US" sz="2300" dirty="0" err="1" smtClean="0">
                <a:latin typeface="+mj-lt"/>
              </a:rPr>
              <a:t>Sanjeev</a:t>
            </a:r>
            <a:r>
              <a:rPr lang="en-US" sz="2300" dirty="0" smtClean="0">
                <a:latin typeface="+mj-lt"/>
              </a:rPr>
              <a:t> is the maker </a:t>
            </a:r>
            <a:r>
              <a:rPr lang="en-US" sz="2300" dirty="0" smtClean="0">
                <a:latin typeface="+mj-lt"/>
              </a:rPr>
              <a:t>or drawer.</a:t>
            </a:r>
          </a:p>
          <a:p>
            <a:pPr algn="just">
              <a:buFont typeface="Arial" pitchFamily="34" charset="0"/>
              <a:buChar char="•"/>
            </a:pPr>
            <a:r>
              <a:rPr lang="en-US" sz="2300" b="1" dirty="0" smtClean="0">
                <a:latin typeface="+mj-lt"/>
              </a:rPr>
              <a:t> </a:t>
            </a:r>
            <a:r>
              <a:rPr lang="en-US" sz="2300" b="1" dirty="0" smtClean="0">
                <a:latin typeface="+mj-lt"/>
              </a:rPr>
              <a:t>  The </a:t>
            </a:r>
            <a:r>
              <a:rPr lang="en-US" sz="2300" b="1" dirty="0" smtClean="0">
                <a:latin typeface="+mj-lt"/>
              </a:rPr>
              <a:t>Payee – </a:t>
            </a:r>
            <a:r>
              <a:rPr lang="en-US" sz="2300" dirty="0" smtClean="0">
                <a:latin typeface="+mj-lt"/>
              </a:rPr>
              <a:t>the person to whom the amount is payable. In the </a:t>
            </a:r>
            <a:r>
              <a:rPr lang="en-US" sz="2300" dirty="0" smtClean="0">
                <a:latin typeface="+mj-lt"/>
              </a:rPr>
              <a:t>above specimen </a:t>
            </a:r>
            <a:r>
              <a:rPr lang="en-US" sz="2300" dirty="0" smtClean="0">
                <a:latin typeface="+mj-lt"/>
              </a:rPr>
              <a:t>it is </a:t>
            </a:r>
            <a:r>
              <a:rPr lang="en-US" sz="2300" dirty="0" err="1" smtClean="0">
                <a:latin typeface="+mj-lt"/>
              </a:rPr>
              <a:t>Ramesh</a:t>
            </a:r>
            <a:r>
              <a:rPr lang="en-US" sz="2300" dirty="0" smtClean="0">
                <a:latin typeface="+mj-lt"/>
              </a:rPr>
              <a:t>. In course of transfer of a promissory note by </a:t>
            </a:r>
            <a:r>
              <a:rPr lang="en-US" sz="2300" dirty="0" smtClean="0">
                <a:latin typeface="+mj-lt"/>
              </a:rPr>
              <a:t>payee and </a:t>
            </a:r>
            <a:r>
              <a:rPr lang="en-US" sz="2300" dirty="0" smtClean="0">
                <a:latin typeface="+mj-lt"/>
              </a:rPr>
              <a:t>others, the parties involved may be –</a:t>
            </a:r>
          </a:p>
          <a:p>
            <a:pPr algn="just"/>
            <a:r>
              <a:rPr lang="en-US" sz="2300" dirty="0" smtClean="0">
                <a:latin typeface="+mj-lt"/>
              </a:rPr>
              <a:t>a) </a:t>
            </a:r>
            <a:r>
              <a:rPr lang="en-US" sz="2300" b="1" dirty="0" smtClean="0">
                <a:latin typeface="+mj-lt"/>
              </a:rPr>
              <a:t>The Endorser – </a:t>
            </a:r>
            <a:r>
              <a:rPr lang="en-US" sz="2300" dirty="0" smtClean="0">
                <a:latin typeface="+mj-lt"/>
              </a:rPr>
              <a:t>the person who endorses the note in </a:t>
            </a:r>
            <a:r>
              <a:rPr lang="en-US" sz="2300" dirty="0" err="1" smtClean="0">
                <a:latin typeface="+mj-lt"/>
              </a:rPr>
              <a:t>favour</a:t>
            </a:r>
            <a:r>
              <a:rPr lang="en-US" sz="2300" dirty="0" smtClean="0">
                <a:latin typeface="+mj-lt"/>
              </a:rPr>
              <a:t> of </a:t>
            </a:r>
            <a:r>
              <a:rPr lang="en-US" sz="2300" dirty="0" smtClean="0">
                <a:latin typeface="+mj-lt"/>
              </a:rPr>
              <a:t>another person</a:t>
            </a:r>
            <a:r>
              <a:rPr lang="en-US" sz="2300" dirty="0" smtClean="0">
                <a:latin typeface="+mj-lt"/>
              </a:rPr>
              <a:t>. In the above specimen if </a:t>
            </a:r>
            <a:r>
              <a:rPr lang="en-US" sz="2300" dirty="0" err="1" smtClean="0">
                <a:latin typeface="+mj-lt"/>
              </a:rPr>
              <a:t>Ramesh</a:t>
            </a:r>
            <a:r>
              <a:rPr lang="en-US" sz="2300" dirty="0" smtClean="0">
                <a:latin typeface="+mj-lt"/>
              </a:rPr>
              <a:t> endorses it in </a:t>
            </a:r>
            <a:r>
              <a:rPr lang="en-US" sz="2300" dirty="0" err="1" smtClean="0">
                <a:latin typeface="+mj-lt"/>
              </a:rPr>
              <a:t>favour</a:t>
            </a:r>
            <a:r>
              <a:rPr lang="en-US" sz="2300" dirty="0" smtClean="0">
                <a:latin typeface="+mj-lt"/>
              </a:rPr>
              <a:t> of </a:t>
            </a:r>
            <a:r>
              <a:rPr lang="en-US" sz="2300" dirty="0" err="1" smtClean="0">
                <a:latin typeface="+mj-lt"/>
              </a:rPr>
              <a:t>Ranjan</a:t>
            </a:r>
            <a:r>
              <a:rPr lang="en-US" sz="2300" dirty="0" smtClean="0">
                <a:latin typeface="+mj-lt"/>
              </a:rPr>
              <a:t> and </a:t>
            </a:r>
            <a:r>
              <a:rPr lang="en-US" sz="2300" dirty="0" err="1" smtClean="0">
                <a:latin typeface="+mj-lt"/>
              </a:rPr>
              <a:t>Ranjan</a:t>
            </a:r>
            <a:r>
              <a:rPr lang="en-US" sz="2300" dirty="0" smtClean="0">
                <a:latin typeface="+mj-lt"/>
              </a:rPr>
              <a:t> also endorses it in </a:t>
            </a:r>
            <a:r>
              <a:rPr lang="en-US" sz="2300" dirty="0" err="1" smtClean="0">
                <a:latin typeface="+mj-lt"/>
              </a:rPr>
              <a:t>favour</a:t>
            </a:r>
            <a:r>
              <a:rPr lang="en-US" sz="2300" dirty="0" smtClean="0">
                <a:latin typeface="+mj-lt"/>
              </a:rPr>
              <a:t> of </a:t>
            </a:r>
            <a:r>
              <a:rPr lang="en-US" sz="2300" dirty="0" err="1" smtClean="0">
                <a:latin typeface="+mj-lt"/>
              </a:rPr>
              <a:t>Puneet</a:t>
            </a:r>
            <a:r>
              <a:rPr lang="en-US" sz="2300" dirty="0" smtClean="0">
                <a:latin typeface="+mj-lt"/>
              </a:rPr>
              <a:t>, then </a:t>
            </a:r>
            <a:r>
              <a:rPr lang="en-US" sz="2300" dirty="0" err="1" smtClean="0">
                <a:latin typeface="+mj-lt"/>
              </a:rPr>
              <a:t>Ramesh</a:t>
            </a:r>
            <a:r>
              <a:rPr lang="en-US" sz="2300" dirty="0" smtClean="0">
                <a:latin typeface="+mj-lt"/>
              </a:rPr>
              <a:t> and </a:t>
            </a:r>
            <a:r>
              <a:rPr lang="en-US" sz="2300" dirty="0" err="1" smtClean="0">
                <a:latin typeface="+mj-lt"/>
              </a:rPr>
              <a:t>Ranjan</a:t>
            </a:r>
            <a:r>
              <a:rPr lang="en-US" sz="2300" dirty="0" smtClean="0">
                <a:latin typeface="+mj-lt"/>
              </a:rPr>
              <a:t> both </a:t>
            </a:r>
            <a:r>
              <a:rPr lang="en-US" sz="2300" dirty="0" smtClean="0">
                <a:latin typeface="+mj-lt"/>
              </a:rPr>
              <a:t>are endorsers.</a:t>
            </a:r>
          </a:p>
          <a:p>
            <a:pPr algn="just"/>
            <a:r>
              <a:rPr lang="en-US" sz="2300" dirty="0" smtClean="0">
                <a:latin typeface="+mj-lt"/>
              </a:rPr>
              <a:t>b) </a:t>
            </a:r>
            <a:r>
              <a:rPr lang="en-US" sz="2300" b="1" dirty="0" smtClean="0">
                <a:latin typeface="+mj-lt"/>
              </a:rPr>
              <a:t>The Endorsee – </a:t>
            </a:r>
            <a:r>
              <a:rPr lang="en-US" sz="2300" dirty="0" smtClean="0">
                <a:latin typeface="+mj-lt"/>
              </a:rPr>
              <a:t>the person in whose </a:t>
            </a:r>
            <a:r>
              <a:rPr lang="en-US" sz="2300" dirty="0" err="1" smtClean="0">
                <a:latin typeface="+mj-lt"/>
              </a:rPr>
              <a:t>favour</a:t>
            </a:r>
            <a:r>
              <a:rPr lang="en-US" sz="2300" dirty="0" smtClean="0">
                <a:latin typeface="+mj-lt"/>
              </a:rPr>
              <a:t> the note is negotiated </a:t>
            </a:r>
            <a:r>
              <a:rPr lang="en-US" sz="2300" dirty="0" smtClean="0">
                <a:latin typeface="+mj-lt"/>
              </a:rPr>
              <a:t>by endorsement</a:t>
            </a:r>
            <a:r>
              <a:rPr lang="en-US" sz="2300" dirty="0" smtClean="0">
                <a:latin typeface="+mj-lt"/>
              </a:rPr>
              <a:t>. In the above, it is </a:t>
            </a:r>
            <a:r>
              <a:rPr lang="en-US" sz="2300" dirty="0" err="1" smtClean="0">
                <a:latin typeface="+mj-lt"/>
              </a:rPr>
              <a:t>Ranjan</a:t>
            </a:r>
            <a:r>
              <a:rPr lang="en-US" sz="2300" dirty="0" smtClean="0">
                <a:latin typeface="+mj-lt"/>
              </a:rPr>
              <a:t> and then </a:t>
            </a:r>
            <a:r>
              <a:rPr lang="en-US" sz="2300" dirty="0" err="1" smtClean="0">
                <a:latin typeface="+mj-lt"/>
              </a:rPr>
              <a:t>Puneet</a:t>
            </a:r>
            <a:endParaRPr lang="en-US" sz="2300" b="1" dirty="0" smtClean="0">
              <a:latin typeface="+mj-lt"/>
              <a:cs typeface="Calibri" pitchFamily="34" charset="0"/>
            </a:endParaRPr>
          </a:p>
        </p:txBody>
      </p:sp>
    </p:spTree>
  </p:cSld>
  <p:clrMapOvr>
    <a:masterClrMapping/>
  </p:clrMapOvr>
  <p:transition spd="slow">
    <p:wedg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fld id="{BEFF15C5-7A37-4B5C-9F13-4DD073D7DC40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4" name="object 2"/>
          <p:cNvSpPr txBox="1"/>
          <p:nvPr/>
        </p:nvSpPr>
        <p:spPr>
          <a:xfrm>
            <a:off x="381000" y="228600"/>
            <a:ext cx="8229600" cy="595291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just"/>
            <a:r>
              <a:rPr lang="en-US" sz="2600" b="1" dirty="0" smtClean="0">
                <a:solidFill>
                  <a:srgbClr val="FF0000"/>
                </a:solidFill>
                <a:latin typeface="+mj-lt"/>
              </a:rPr>
              <a:t>Essentials of Promissory </a:t>
            </a:r>
            <a:r>
              <a:rPr lang="en-US" sz="2600" b="1" dirty="0" smtClean="0">
                <a:solidFill>
                  <a:srgbClr val="FF0000"/>
                </a:solidFill>
                <a:latin typeface="+mj-lt"/>
              </a:rPr>
              <a:t>Note</a:t>
            </a:r>
          </a:p>
          <a:p>
            <a:pPr algn="just"/>
            <a:endParaRPr lang="en-US" sz="2400" b="1" dirty="0" smtClean="0">
              <a:latin typeface="+mj-lt"/>
            </a:endParaRPr>
          </a:p>
          <a:p>
            <a:pPr algn="just"/>
            <a:r>
              <a:rPr lang="en-US" sz="2400" dirty="0" smtClean="0">
                <a:latin typeface="+mj-lt"/>
              </a:rPr>
              <a:t>1. </a:t>
            </a:r>
            <a:r>
              <a:rPr lang="en-US" sz="2400" b="1" dirty="0" smtClean="0">
                <a:latin typeface="+mj-lt"/>
              </a:rPr>
              <a:t>It must be in writing: </a:t>
            </a:r>
            <a:r>
              <a:rPr lang="en-US" sz="2400" dirty="0" smtClean="0">
                <a:latin typeface="+mj-lt"/>
              </a:rPr>
              <a:t>A promissory note has to be in writing. </a:t>
            </a:r>
            <a:r>
              <a:rPr lang="en-US" sz="2400" dirty="0" smtClean="0">
                <a:latin typeface="+mj-lt"/>
              </a:rPr>
              <a:t>An oral promise </a:t>
            </a:r>
            <a:r>
              <a:rPr lang="en-US" sz="2400" dirty="0" smtClean="0">
                <a:latin typeface="+mj-lt"/>
              </a:rPr>
              <a:t>to pay does not become a promissory note. The writing may be on </a:t>
            </a:r>
            <a:r>
              <a:rPr lang="en-US" sz="2400" dirty="0" smtClean="0">
                <a:latin typeface="+mj-lt"/>
              </a:rPr>
              <a:t>any paper </a:t>
            </a:r>
            <a:r>
              <a:rPr lang="en-US" sz="2400" dirty="0" smtClean="0">
                <a:latin typeface="+mj-lt"/>
              </a:rPr>
              <a:t>or </a:t>
            </a:r>
            <a:r>
              <a:rPr lang="en-US" sz="2400" dirty="0" smtClean="0">
                <a:latin typeface="+mj-lt"/>
              </a:rPr>
              <a:t>book</a:t>
            </a:r>
          </a:p>
          <a:p>
            <a:pPr algn="just"/>
            <a:r>
              <a:rPr lang="en-US" sz="2400" dirty="0" smtClean="0">
                <a:latin typeface="+mj-lt"/>
              </a:rPr>
              <a:t>2. </a:t>
            </a:r>
            <a:r>
              <a:rPr lang="en-US" sz="2400" b="1" dirty="0" smtClean="0">
                <a:latin typeface="+mj-lt"/>
              </a:rPr>
              <a:t>It must contain a promise or undertaking to </a:t>
            </a:r>
            <a:r>
              <a:rPr lang="en-US" sz="2400" b="1" dirty="0" smtClean="0">
                <a:latin typeface="+mj-lt"/>
              </a:rPr>
              <a:t>pay: </a:t>
            </a:r>
            <a:r>
              <a:rPr lang="en-US" sz="2400" dirty="0" smtClean="0">
                <a:latin typeface="+mj-lt"/>
              </a:rPr>
              <a:t>There </a:t>
            </a:r>
            <a:r>
              <a:rPr lang="en-US" sz="2400" dirty="0" smtClean="0">
                <a:latin typeface="+mj-lt"/>
              </a:rPr>
              <a:t>must be a promise or an undertaking to pay. The undertaking to </a:t>
            </a:r>
            <a:r>
              <a:rPr lang="en-US" sz="2400" dirty="0" smtClean="0">
                <a:latin typeface="+mj-lt"/>
              </a:rPr>
              <a:t>pay may </a:t>
            </a:r>
            <a:r>
              <a:rPr lang="en-US" sz="2400" dirty="0" smtClean="0">
                <a:latin typeface="+mj-lt"/>
              </a:rPr>
              <a:t>be gathered either from express words or by necessary implication. A </a:t>
            </a:r>
            <a:r>
              <a:rPr lang="en-US" sz="2400" dirty="0" smtClean="0">
                <a:latin typeface="+mj-lt"/>
              </a:rPr>
              <a:t>mere acknowledgement </a:t>
            </a:r>
            <a:r>
              <a:rPr lang="en-US" sz="2400" dirty="0" smtClean="0">
                <a:latin typeface="+mj-lt"/>
              </a:rPr>
              <a:t>of indebtedness is not a promissory note, although it is </a:t>
            </a:r>
            <a:r>
              <a:rPr lang="en-US" sz="2400" dirty="0" smtClean="0">
                <a:latin typeface="+mj-lt"/>
              </a:rPr>
              <a:t>valid as </a:t>
            </a:r>
            <a:r>
              <a:rPr lang="en-US" sz="2400" dirty="0" smtClean="0">
                <a:latin typeface="+mj-lt"/>
              </a:rPr>
              <a:t>an agreement and may be sued upon as </a:t>
            </a:r>
            <a:r>
              <a:rPr lang="en-US" sz="2400" dirty="0" smtClean="0">
                <a:latin typeface="+mj-lt"/>
              </a:rPr>
              <a:t>such</a:t>
            </a:r>
          </a:p>
          <a:p>
            <a:pPr algn="just"/>
            <a:r>
              <a:rPr lang="en-US" sz="2400" dirty="0" smtClean="0">
                <a:latin typeface="+mj-lt"/>
              </a:rPr>
              <a:t>3. </a:t>
            </a:r>
            <a:r>
              <a:rPr lang="en-US" sz="2400" b="1" dirty="0" smtClean="0">
                <a:latin typeface="+mj-lt"/>
              </a:rPr>
              <a:t>The promise to pay must be unconditional:</a:t>
            </a:r>
          </a:p>
          <a:p>
            <a:pPr algn="just"/>
            <a:r>
              <a:rPr lang="en-US" sz="2400" dirty="0" smtClean="0">
                <a:latin typeface="+mj-lt"/>
              </a:rPr>
              <a:t>• A promissory note must contain an unconditional promise to pay</a:t>
            </a:r>
          </a:p>
          <a:p>
            <a:pPr algn="just"/>
            <a:r>
              <a:rPr lang="en-US" sz="2400" dirty="0" smtClean="0">
                <a:latin typeface="+mj-lt"/>
              </a:rPr>
              <a:t>• The promise to pay must not depend upon the happening of some </a:t>
            </a:r>
            <a:r>
              <a:rPr lang="en-US" sz="2400" dirty="0" smtClean="0">
                <a:latin typeface="+mj-lt"/>
              </a:rPr>
              <a:t>uncertain event</a:t>
            </a:r>
            <a:r>
              <a:rPr lang="en-US" sz="2400" dirty="0" smtClean="0">
                <a:latin typeface="+mj-lt"/>
              </a:rPr>
              <a:t>, i.e., a contingency or the fulfillment of a </a:t>
            </a:r>
            <a:r>
              <a:rPr lang="en-US" sz="2400" dirty="0" smtClean="0">
                <a:latin typeface="+mj-lt"/>
              </a:rPr>
              <a:t>condition</a:t>
            </a:r>
            <a:endParaRPr lang="en-US" sz="2300" b="1" dirty="0" smtClean="0">
              <a:latin typeface="+mj-lt"/>
              <a:cs typeface="Calibri" pitchFamily="34" charset="0"/>
            </a:endParaRPr>
          </a:p>
        </p:txBody>
      </p:sp>
    </p:spTree>
  </p:cSld>
  <p:clrMapOvr>
    <a:masterClrMapping/>
  </p:clrMapOvr>
  <p:transition spd="slow">
    <p:wedge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4434</TotalTime>
  <Words>1215</Words>
  <Application>Microsoft Office PowerPoint</Application>
  <PresentationFormat>On-screen Show (4:3)</PresentationFormat>
  <Paragraphs>88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WELCOME  Class: B.Com – Part-2  Subject: Business Regulatory Framework TOPIC:  Negotiable Instrument Act, 1881 - Part -A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Thank You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HP</dc:creator>
  <cp:lastModifiedBy>HP</cp:lastModifiedBy>
  <cp:revision>423</cp:revision>
  <dcterms:created xsi:type="dcterms:W3CDTF">2011-08-23T10:02:56Z</dcterms:created>
  <dcterms:modified xsi:type="dcterms:W3CDTF">2020-05-29T08:53:08Z</dcterms:modified>
</cp:coreProperties>
</file>